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0" r:id="rId1"/>
    <p:sldMasterId id="2147483762" r:id="rId2"/>
  </p:sldMasterIdLst>
  <p:notesMasterIdLst>
    <p:notesMasterId r:id="rId70"/>
  </p:notesMasterIdLst>
  <p:sldIdLst>
    <p:sldId id="256" r:id="rId3"/>
    <p:sldId id="270" r:id="rId4"/>
    <p:sldId id="271" r:id="rId5"/>
    <p:sldId id="272" r:id="rId6"/>
    <p:sldId id="273" r:id="rId7"/>
    <p:sldId id="298" r:id="rId8"/>
    <p:sldId id="299" r:id="rId9"/>
    <p:sldId id="275" r:id="rId10"/>
    <p:sldId id="276" r:id="rId11"/>
    <p:sldId id="277" r:id="rId12"/>
    <p:sldId id="278" r:id="rId13"/>
    <p:sldId id="280" r:id="rId14"/>
    <p:sldId id="300" r:id="rId15"/>
    <p:sldId id="281" r:id="rId16"/>
    <p:sldId id="282" r:id="rId17"/>
    <p:sldId id="283" r:id="rId18"/>
    <p:sldId id="284" r:id="rId19"/>
    <p:sldId id="285" r:id="rId20"/>
    <p:sldId id="286" r:id="rId21"/>
    <p:sldId id="287" r:id="rId22"/>
    <p:sldId id="288" r:id="rId23"/>
    <p:sldId id="289" r:id="rId24"/>
    <p:sldId id="290" r:id="rId25"/>
    <p:sldId id="291" r:id="rId26"/>
    <p:sldId id="292" r:id="rId27"/>
    <p:sldId id="293" r:id="rId28"/>
    <p:sldId id="318" r:id="rId29"/>
    <p:sldId id="294" r:id="rId30"/>
    <p:sldId id="295" r:id="rId31"/>
    <p:sldId id="296" r:id="rId32"/>
    <p:sldId id="297" r:id="rId33"/>
    <p:sldId id="259" r:id="rId34"/>
    <p:sldId id="260" r:id="rId35"/>
    <p:sldId id="261" r:id="rId36"/>
    <p:sldId id="262" r:id="rId37"/>
    <p:sldId id="263" r:id="rId38"/>
    <p:sldId id="264" r:id="rId39"/>
    <p:sldId id="265" r:id="rId40"/>
    <p:sldId id="266" r:id="rId41"/>
    <p:sldId id="267" r:id="rId42"/>
    <p:sldId id="301" r:id="rId43"/>
    <p:sldId id="302" r:id="rId44"/>
    <p:sldId id="268" r:id="rId45"/>
    <p:sldId id="303" r:id="rId46"/>
    <p:sldId id="304" r:id="rId47"/>
    <p:sldId id="305" r:id="rId48"/>
    <p:sldId id="306" r:id="rId49"/>
    <p:sldId id="307" r:id="rId50"/>
    <p:sldId id="308" r:id="rId51"/>
    <p:sldId id="309" r:id="rId52"/>
    <p:sldId id="310" r:id="rId53"/>
    <p:sldId id="313" r:id="rId54"/>
    <p:sldId id="311" r:id="rId55"/>
    <p:sldId id="382" r:id="rId56"/>
    <p:sldId id="384" r:id="rId57"/>
    <p:sldId id="312" r:id="rId58"/>
    <p:sldId id="314" r:id="rId59"/>
    <p:sldId id="315" r:id="rId60"/>
    <p:sldId id="316" r:id="rId61"/>
    <p:sldId id="317" r:id="rId62"/>
    <p:sldId id="385" r:id="rId63"/>
    <p:sldId id="390" r:id="rId64"/>
    <p:sldId id="387" r:id="rId65"/>
    <p:sldId id="391" r:id="rId66"/>
    <p:sldId id="386" r:id="rId67"/>
    <p:sldId id="388" r:id="rId68"/>
    <p:sldId id="389" r:id="rId6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66" d="100"/>
          <a:sy n="66" d="100"/>
        </p:scale>
        <p:origin x="816" y="6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tableStyles" Target="tableStyles.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viewProps" Target="view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 Type="http://schemas.openxmlformats.org/officeDocument/2006/relationships/slide" Target="slides/slide5.xml"/><Relationship Id="rId7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F0CF119-1BC7-48B6-A0EF-1091F6E4725E}" type="datetimeFigureOut">
              <a:rPr lang="en-IN" smtClean="0"/>
              <a:t>29-08-2024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3DBB448-B1FF-41CB-9E21-F576DF582D14}" type="slidenum">
              <a:rPr lang="en-IN" smtClean="0"/>
              <a:t>‹#›</a:t>
            </a:fld>
            <a:endParaRPr lang="en-IN"/>
          </a:p>
        </p:txBody>
      </p:sp>
    </p:spTree>
    <p:extLst>
      <p:ext uri="{BB962C8B-B14F-4D97-AF65-F5344CB8AC3E}">
        <p14:creationId xmlns:p14="http://schemas.microsoft.com/office/powerpoint/2010/main" val="3178130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37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3379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1A403473-23BC-419F-9410-36306AA73889}" type="slidenum">
              <a:rPr lang="en-US" altLang="en-US" smtClean="0"/>
              <a:pPr/>
              <a:t>5</a:t>
            </a:fld>
            <a:endParaRPr lang="en-US" altLang="en-US"/>
          </a:p>
        </p:txBody>
      </p:sp>
    </p:spTree>
    <p:extLst>
      <p:ext uri="{BB962C8B-B14F-4D97-AF65-F5344CB8AC3E}">
        <p14:creationId xmlns:p14="http://schemas.microsoft.com/office/powerpoint/2010/main" val="25187041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C0CE015-90FD-4333-AA74-C08AEFA0A064}" type="slidenum">
              <a:rPr lang="en-US" altLang="en-US"/>
              <a:pPr/>
              <a:t>33</a:t>
            </a:fld>
            <a:endParaRPr lang="en-US" altLang="en-US"/>
          </a:p>
        </p:txBody>
      </p:sp>
      <p:sp>
        <p:nvSpPr>
          <p:cNvPr id="238594" name="Rectangle 2"/>
          <p:cNvSpPr>
            <a:spLocks noGrp="1" noRot="1" noChangeAspect="1" noChangeArrowheads="1" noTextEdit="1"/>
          </p:cNvSpPr>
          <p:nvPr>
            <p:ph type="sldImg"/>
          </p:nvPr>
        </p:nvSpPr>
        <p:spPr>
          <a:ln/>
        </p:spPr>
      </p:sp>
      <p:sp>
        <p:nvSpPr>
          <p:cNvPr id="238595" name="Rectangle 3"/>
          <p:cNvSpPr>
            <a:spLocks noGrp="1" noChangeArrowheads="1"/>
          </p:cNvSpPr>
          <p:nvPr>
            <p:ph type="body" idx="1"/>
          </p:nvPr>
        </p:nvSpPr>
        <p:spPr/>
        <p:txBody>
          <a:bodyPr/>
          <a:lstStyle/>
          <a:p>
            <a:r>
              <a:rPr lang="en-US" altLang="en-US"/>
              <a:t>Transmitting and receiving antennas must be within line of sight</a:t>
            </a:r>
          </a:p>
          <a:p>
            <a:pPr lvl="1"/>
            <a:r>
              <a:rPr lang="en-US" altLang="en-US"/>
              <a:t>Satellite communication – signal above 30 MHz not reflected by ionosphere</a:t>
            </a:r>
          </a:p>
          <a:p>
            <a:pPr lvl="1"/>
            <a:r>
              <a:rPr lang="en-US" altLang="en-US"/>
              <a:t>Ground communication – antennas within </a:t>
            </a:r>
            <a:r>
              <a:rPr lang="en-US" altLang="en-US" i="1"/>
              <a:t>effective</a:t>
            </a:r>
            <a:r>
              <a:rPr lang="en-US" altLang="en-US"/>
              <a:t> line of site due to refraction</a:t>
            </a:r>
          </a:p>
          <a:p>
            <a:endParaRPr lang="en-US" altLang="en-US"/>
          </a:p>
        </p:txBody>
      </p:sp>
    </p:spTree>
    <p:extLst>
      <p:ext uri="{BB962C8B-B14F-4D97-AF65-F5344CB8AC3E}">
        <p14:creationId xmlns:p14="http://schemas.microsoft.com/office/powerpoint/2010/main" val="270107253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6" name="Rectangle 15"/>
          <p:cNvSpPr/>
          <p:nvPr/>
        </p:nvSpPr>
        <p:spPr>
          <a:xfrm>
            <a:off x="1" y="0"/>
            <a:ext cx="12192000" cy="6858000"/>
          </a:xfrm>
          <a:prstGeom prst="rect">
            <a:avLst/>
          </a:prstGeom>
          <a:blipFill dpi="0" rotWithShape="1">
            <a:blip r:embed="rId2">
              <a:alphaModFix amt="40000"/>
              <a:duotone>
                <a:schemeClr val="accent1">
                  <a:shade val="45000"/>
                  <a:satMod val="135000"/>
                </a:schemeClr>
                <a:prstClr val="white"/>
              </a:duotone>
            </a:blip>
            <a:srcRect/>
            <a:tile tx="-133350" ty="330200" sx="85000" sy="85000" flip="xy"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307870" y="1267730"/>
            <a:ext cx="9576262" cy="4307950"/>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4" name="Group 3"/>
          <p:cNvGrpSpPr/>
          <p:nvPr/>
        </p:nvGrpSpPr>
        <p:grpSpPr>
          <a:xfrm>
            <a:off x="5250180" y="1267730"/>
            <a:ext cx="1691640" cy="645295"/>
            <a:chOff x="5318306" y="1386268"/>
            <a:chExt cx="1567331" cy="645295"/>
          </a:xfrm>
        </p:grpSpPr>
        <p:cxnSp>
          <p:nvCxnSpPr>
            <p:cNvPr id="17" name="Straight Connector 16"/>
            <p:cNvCxnSpPr/>
            <p:nvPr/>
          </p:nvCxnSpPr>
          <p:spPr>
            <a:xfrm>
              <a:off x="5318306" y="1386268"/>
              <a:ext cx="0" cy="640080"/>
            </a:xfrm>
            <a:prstGeom prst="line">
              <a:avLst/>
            </a:prstGeom>
            <a:solidFill>
              <a:schemeClr val="tx1">
                <a:lumMod val="85000"/>
                <a:lumOff val="15000"/>
              </a:schemeClr>
            </a:solidFill>
            <a:ln>
              <a:solidFill>
                <a:schemeClr val="tx1">
                  <a:lumMod val="85000"/>
                  <a:lumOff val="15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885637" y="1386268"/>
              <a:ext cx="0" cy="640080"/>
            </a:xfrm>
            <a:prstGeom prst="line">
              <a:avLst/>
            </a:prstGeom>
            <a:solidFill>
              <a:schemeClr val="tx1">
                <a:lumMod val="85000"/>
                <a:lumOff val="15000"/>
              </a:schemeClr>
            </a:solidFill>
            <a:ln>
              <a:solidFill>
                <a:schemeClr val="tx1">
                  <a:lumMod val="85000"/>
                  <a:lumOff val="15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318306" y="2031563"/>
              <a:ext cx="1567331" cy="0"/>
            </a:xfrm>
            <a:prstGeom prst="line">
              <a:avLst/>
            </a:prstGeom>
            <a:solidFill>
              <a:schemeClr val="tx1">
                <a:lumMod val="85000"/>
                <a:lumOff val="15000"/>
              </a:schemeClr>
            </a:solidFill>
            <a:ln>
              <a:solidFill>
                <a:schemeClr val="tx1">
                  <a:lumMod val="85000"/>
                  <a:lumOff val="15000"/>
                </a:schemeClr>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561708" y="2091263"/>
            <a:ext cx="9068586" cy="2590800"/>
          </a:xfrm>
        </p:spPr>
        <p:txBody>
          <a:bodyPr tIns="45720" bIns="45720" anchor="ctr">
            <a:noAutofit/>
          </a:bodyPr>
          <a:lstStyle>
            <a:lvl1pPr algn="ctr">
              <a:lnSpc>
                <a:spcPct val="83000"/>
              </a:lnSpc>
              <a:defRPr lang="en-US" sz="7200" b="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Subtitle 2"/>
          <p:cNvSpPr>
            <a:spLocks noGrp="1"/>
          </p:cNvSpPr>
          <p:nvPr>
            <p:ph type="subTitle" idx="1"/>
          </p:nvPr>
        </p:nvSpPr>
        <p:spPr>
          <a:xfrm>
            <a:off x="1562100" y="4682062"/>
            <a:ext cx="9070848" cy="457201"/>
          </a:xfrm>
        </p:spPr>
        <p:txBody>
          <a:bodyPr>
            <a:normAutofit/>
          </a:bodyPr>
          <a:lstStyle>
            <a:lvl1pPr marL="0" indent="0" algn="ctr">
              <a:spcBef>
                <a:spcPts val="0"/>
              </a:spcBef>
              <a:buNone/>
              <a:defRPr sz="1600" spc="80" baseline="0">
                <a:solidFill>
                  <a:schemeClr val="tx2">
                    <a:lumMod val="75000"/>
                  </a:schemeClr>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0" name="Date Placeholder 19"/>
          <p:cNvSpPr>
            <a:spLocks noGrp="1"/>
          </p:cNvSpPr>
          <p:nvPr>
            <p:ph type="dt" sz="half" idx="10"/>
          </p:nvPr>
        </p:nvSpPr>
        <p:spPr>
          <a:xfrm>
            <a:off x="5318760" y="1341255"/>
            <a:ext cx="1554480" cy="527213"/>
          </a:xfrm>
          <a:prstGeom prst="rect">
            <a:avLst/>
          </a:prstGeom>
        </p:spPr>
        <p:txBody>
          <a:bodyPr/>
          <a:lstStyle>
            <a:lvl1pPr algn="ctr">
              <a:defRPr sz="1300" spc="0" baseline="0">
                <a:solidFill>
                  <a:srgbClr val="FFFFFF"/>
                </a:solidFill>
                <a:latin typeface="+mn-lt"/>
              </a:defRPr>
            </a:lvl1pPr>
          </a:lstStyle>
          <a:p>
            <a:endParaRPr lang="en-US" dirty="0"/>
          </a:p>
        </p:txBody>
      </p:sp>
      <p:sp>
        <p:nvSpPr>
          <p:cNvPr id="21" name="Footer Placeholder 20"/>
          <p:cNvSpPr>
            <a:spLocks noGrp="1"/>
          </p:cNvSpPr>
          <p:nvPr>
            <p:ph type="ftr" sz="quarter" idx="11"/>
          </p:nvPr>
        </p:nvSpPr>
        <p:spPr>
          <a:xfrm>
            <a:off x="1453896" y="5212080"/>
            <a:ext cx="5905500" cy="228600"/>
          </a:xfrm>
          <a:prstGeom prst="rect">
            <a:avLst/>
          </a:prstGeom>
        </p:spPr>
        <p:txBody>
          <a:bodyPr/>
          <a:lstStyle>
            <a:lvl1pPr algn="l">
              <a:defRPr>
                <a:solidFill>
                  <a:schemeClr val="tx1">
                    <a:lumMod val="75000"/>
                    <a:lumOff val="25000"/>
                  </a:schemeClr>
                </a:solidFill>
              </a:defRPr>
            </a:lvl1pPr>
          </a:lstStyle>
          <a:p>
            <a:endParaRPr lang="en-US" dirty="0"/>
          </a:p>
        </p:txBody>
      </p:sp>
      <p:sp>
        <p:nvSpPr>
          <p:cNvPr id="22" name="Slide Number Placeholder 21"/>
          <p:cNvSpPr>
            <a:spLocks noGrp="1"/>
          </p:cNvSpPr>
          <p:nvPr>
            <p:ph type="sldNum" sz="quarter" idx="12"/>
          </p:nvPr>
        </p:nvSpPr>
        <p:spPr>
          <a:xfrm>
            <a:off x="8606919" y="5212080"/>
            <a:ext cx="2111881" cy="228600"/>
          </a:xfrm>
        </p:spPr>
        <p:txBody>
          <a:bodyPr/>
          <a:lstStyle>
            <a:lvl1pPr>
              <a:defRPr>
                <a:solidFill>
                  <a:schemeClr val="tx1">
                    <a:lumMod val="75000"/>
                    <a:lumOff val="25000"/>
                  </a:schemeClr>
                </a:solidFill>
              </a:defRPr>
            </a:lvl1pPr>
          </a:lstStyle>
          <a:p>
            <a:fld id="{5FF01793-B4B6-4D8C-921A-1DD513EF0474}" type="slidenum">
              <a:rPr lang="en-IN" smtClean="0"/>
              <a:t>‹#›</a:t>
            </a:fld>
            <a:endParaRPr lang="en-IN"/>
          </a:p>
        </p:txBody>
      </p:sp>
    </p:spTree>
    <p:extLst>
      <p:ext uri="{BB962C8B-B14F-4D97-AF65-F5344CB8AC3E}">
        <p14:creationId xmlns:p14="http://schemas.microsoft.com/office/powerpoint/2010/main" val="25148449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389464" y="6214535"/>
            <a:ext cx="2743200" cy="256032"/>
          </a:xfrm>
          <a:prstGeom prst="rect">
            <a:avLst/>
          </a:prstGeom>
        </p:spPr>
        <p:txBody>
          <a:bodyPr/>
          <a:lstStyle/>
          <a:p>
            <a:endParaRPr lang="en-IN"/>
          </a:p>
        </p:txBody>
      </p:sp>
      <p:sp>
        <p:nvSpPr>
          <p:cNvPr id="5" name="Footer Placeholder 4"/>
          <p:cNvSpPr>
            <a:spLocks noGrp="1"/>
          </p:cNvSpPr>
          <p:nvPr>
            <p:ph type="ftr" sz="quarter" idx="11"/>
          </p:nvPr>
        </p:nvSpPr>
        <p:spPr>
          <a:xfrm>
            <a:off x="3489960" y="6214535"/>
            <a:ext cx="5212080" cy="256032"/>
          </a:xfrm>
          <a:prstGeom prst="rect">
            <a:avLst/>
          </a:prstGeom>
        </p:spPr>
        <p:txBody>
          <a:bodyPr/>
          <a:lstStyle/>
          <a:p>
            <a:endParaRPr lang="en-IN"/>
          </a:p>
        </p:txBody>
      </p:sp>
      <p:sp>
        <p:nvSpPr>
          <p:cNvPr id="6" name="Slide Number Placeholder 5"/>
          <p:cNvSpPr>
            <a:spLocks noGrp="1"/>
          </p:cNvSpPr>
          <p:nvPr>
            <p:ph type="sldNum" sz="quarter" idx="12"/>
          </p:nvPr>
        </p:nvSpPr>
        <p:spPr/>
        <p:txBody>
          <a:bodyPr/>
          <a:lstStyle/>
          <a:p>
            <a:fld id="{5FF01793-B4B6-4D8C-921A-1DD513EF0474}" type="slidenum">
              <a:rPr lang="en-IN" smtClean="0"/>
              <a:t>‹#›</a:t>
            </a:fld>
            <a:endParaRPr lang="en-IN"/>
          </a:p>
        </p:txBody>
      </p:sp>
    </p:spTree>
    <p:extLst>
      <p:ext uri="{BB962C8B-B14F-4D97-AF65-F5344CB8AC3E}">
        <p14:creationId xmlns:p14="http://schemas.microsoft.com/office/powerpoint/2010/main" val="39320319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1600" y="762000"/>
            <a:ext cx="2362200" cy="5257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762000"/>
            <a:ext cx="8077200" cy="52578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389464" y="6214535"/>
            <a:ext cx="2743200" cy="256032"/>
          </a:xfrm>
          <a:prstGeom prst="rect">
            <a:avLst/>
          </a:prstGeom>
        </p:spPr>
        <p:txBody>
          <a:bodyPr/>
          <a:lstStyle/>
          <a:p>
            <a:endParaRPr lang="en-IN"/>
          </a:p>
        </p:txBody>
      </p:sp>
      <p:sp>
        <p:nvSpPr>
          <p:cNvPr id="5" name="Footer Placeholder 4"/>
          <p:cNvSpPr>
            <a:spLocks noGrp="1"/>
          </p:cNvSpPr>
          <p:nvPr>
            <p:ph type="ftr" sz="quarter" idx="11"/>
          </p:nvPr>
        </p:nvSpPr>
        <p:spPr>
          <a:xfrm>
            <a:off x="3489960" y="6214535"/>
            <a:ext cx="5212080" cy="256032"/>
          </a:xfrm>
          <a:prstGeom prst="rect">
            <a:avLst/>
          </a:prstGeom>
        </p:spPr>
        <p:txBody>
          <a:bodyPr/>
          <a:lstStyle/>
          <a:p>
            <a:endParaRPr lang="en-IN"/>
          </a:p>
        </p:txBody>
      </p:sp>
      <p:sp>
        <p:nvSpPr>
          <p:cNvPr id="6" name="Slide Number Placeholder 5"/>
          <p:cNvSpPr>
            <a:spLocks noGrp="1"/>
          </p:cNvSpPr>
          <p:nvPr>
            <p:ph type="sldNum" sz="quarter" idx="12"/>
          </p:nvPr>
        </p:nvSpPr>
        <p:spPr/>
        <p:txBody>
          <a:bodyPr/>
          <a:lstStyle/>
          <a:p>
            <a:fld id="{5FF01793-B4B6-4D8C-921A-1DD513EF0474}" type="slidenum">
              <a:rPr lang="en-IN" smtClean="0"/>
              <a:t>‹#›</a:t>
            </a:fld>
            <a:endParaRPr lang="en-IN"/>
          </a:p>
        </p:txBody>
      </p:sp>
    </p:spTree>
    <p:extLst>
      <p:ext uri="{BB962C8B-B14F-4D97-AF65-F5344CB8AC3E}">
        <p14:creationId xmlns:p14="http://schemas.microsoft.com/office/powerpoint/2010/main" val="337763387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5FF01793-B4B6-4D8C-921A-1DD513EF0474}" type="slidenum">
              <a:rPr lang="en-IN" smtClean="0"/>
              <a:t>‹#›</a:t>
            </a:fld>
            <a:endParaRPr lang="en-IN"/>
          </a:p>
        </p:txBody>
      </p:sp>
    </p:spTree>
    <p:extLst>
      <p:ext uri="{BB962C8B-B14F-4D97-AF65-F5344CB8AC3E}">
        <p14:creationId xmlns:p14="http://schemas.microsoft.com/office/powerpoint/2010/main" val="190563595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5FF01793-B4B6-4D8C-921A-1DD513EF0474}" type="slidenum">
              <a:rPr lang="en-IN" smtClean="0"/>
              <a:t>‹#›</a:t>
            </a:fld>
            <a:endParaRPr lang="en-IN"/>
          </a:p>
        </p:txBody>
      </p:sp>
    </p:spTree>
    <p:extLst>
      <p:ext uri="{BB962C8B-B14F-4D97-AF65-F5344CB8AC3E}">
        <p14:creationId xmlns:p14="http://schemas.microsoft.com/office/powerpoint/2010/main" val="246919232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5FF01793-B4B6-4D8C-921A-1DD513EF0474}" type="slidenum">
              <a:rPr lang="en-IN" smtClean="0"/>
              <a:t>‹#›</a:t>
            </a:fld>
            <a:endParaRPr lang="en-IN"/>
          </a:p>
        </p:txBody>
      </p:sp>
    </p:spTree>
    <p:extLst>
      <p:ext uri="{BB962C8B-B14F-4D97-AF65-F5344CB8AC3E}">
        <p14:creationId xmlns:p14="http://schemas.microsoft.com/office/powerpoint/2010/main" val="116872519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5FF01793-B4B6-4D8C-921A-1DD513EF0474}" type="slidenum">
              <a:rPr lang="en-IN" smtClean="0"/>
              <a:t>‹#›</a:t>
            </a:fld>
            <a:endParaRPr lang="en-IN"/>
          </a:p>
        </p:txBody>
      </p:sp>
    </p:spTree>
    <p:extLst>
      <p:ext uri="{BB962C8B-B14F-4D97-AF65-F5344CB8AC3E}">
        <p14:creationId xmlns:p14="http://schemas.microsoft.com/office/powerpoint/2010/main" val="65012767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IN"/>
          </a:p>
        </p:txBody>
      </p:sp>
      <p:sp>
        <p:nvSpPr>
          <p:cNvPr id="8" name="Footer Placeholder 7"/>
          <p:cNvSpPr>
            <a:spLocks noGrp="1"/>
          </p:cNvSpPr>
          <p:nvPr>
            <p:ph type="ftr" sz="quarter" idx="11"/>
          </p:nvPr>
        </p:nvSpPr>
        <p:spPr/>
        <p:txBody>
          <a:bodyPr/>
          <a:lstStyle/>
          <a:p>
            <a:endParaRPr lang="en-IN"/>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5FF01793-B4B6-4D8C-921A-1DD513EF0474}" type="slidenum">
              <a:rPr lang="en-IN" smtClean="0"/>
              <a:t>‹#›</a:t>
            </a:fld>
            <a:endParaRPr lang="en-IN"/>
          </a:p>
        </p:txBody>
      </p:sp>
    </p:spTree>
    <p:extLst>
      <p:ext uri="{BB962C8B-B14F-4D97-AF65-F5344CB8AC3E}">
        <p14:creationId xmlns:p14="http://schemas.microsoft.com/office/powerpoint/2010/main" val="271793288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5FF01793-B4B6-4D8C-921A-1DD513EF0474}" type="slidenum">
              <a:rPr lang="en-IN" smtClean="0"/>
              <a:t>‹#›</a:t>
            </a:fld>
            <a:endParaRPr lang="en-IN"/>
          </a:p>
        </p:txBody>
      </p:sp>
    </p:spTree>
    <p:extLst>
      <p:ext uri="{BB962C8B-B14F-4D97-AF65-F5344CB8AC3E}">
        <p14:creationId xmlns:p14="http://schemas.microsoft.com/office/powerpoint/2010/main" val="224275303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IN"/>
          </a:p>
        </p:txBody>
      </p:sp>
      <p:sp>
        <p:nvSpPr>
          <p:cNvPr id="3" name="Footer Placeholder 2"/>
          <p:cNvSpPr>
            <a:spLocks noGrp="1"/>
          </p:cNvSpPr>
          <p:nvPr>
            <p:ph type="ftr" sz="quarter" idx="11"/>
          </p:nvPr>
        </p:nvSpPr>
        <p:spPr/>
        <p:txBody>
          <a:bodyPr/>
          <a:lstStyle/>
          <a:p>
            <a:endParaRPr lang="en-IN"/>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5FF01793-B4B6-4D8C-921A-1DD513EF0474}" type="slidenum">
              <a:rPr lang="en-IN" smtClean="0"/>
              <a:t>‹#›</a:t>
            </a:fld>
            <a:endParaRPr lang="en-IN"/>
          </a:p>
        </p:txBody>
      </p:sp>
    </p:spTree>
    <p:extLst>
      <p:ext uri="{BB962C8B-B14F-4D97-AF65-F5344CB8AC3E}">
        <p14:creationId xmlns:p14="http://schemas.microsoft.com/office/powerpoint/2010/main" val="289373611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5FF01793-B4B6-4D8C-921A-1DD513EF0474}" type="slidenum">
              <a:rPr lang="en-IN" smtClean="0"/>
              <a:t>‹#›</a:t>
            </a:fld>
            <a:endParaRPr lang="en-IN"/>
          </a:p>
        </p:txBody>
      </p:sp>
    </p:spTree>
    <p:extLst>
      <p:ext uri="{BB962C8B-B14F-4D97-AF65-F5344CB8AC3E}">
        <p14:creationId xmlns:p14="http://schemas.microsoft.com/office/powerpoint/2010/main" val="10905242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81686" y="220487"/>
            <a:ext cx="11425210" cy="590882"/>
          </a:xfrm>
        </p:spPr>
        <p:txBody>
          <a:bodyPr>
            <a:noAutofit/>
          </a:bodyPr>
          <a:lstStyle>
            <a:lvl1pPr>
              <a:defRPr sz="4000">
                <a:latin typeface="Times New Roman" panose="02020603050405020304" pitchFamily="18" charset="0"/>
                <a:cs typeface="Times New Roman" panose="02020603050405020304" pitchFamily="18" charset="0"/>
              </a:defRPr>
            </a:lvl1pPr>
          </a:lstStyle>
          <a:p>
            <a:r>
              <a:rPr lang="en-US" dirty="0"/>
              <a:t>Click to edit Master title style</a:t>
            </a:r>
          </a:p>
        </p:txBody>
      </p:sp>
      <p:sp>
        <p:nvSpPr>
          <p:cNvPr id="3" name="Content Placeholder 2"/>
          <p:cNvSpPr>
            <a:spLocks noGrp="1"/>
          </p:cNvSpPr>
          <p:nvPr>
            <p:ph idx="1" hasCustomPrompt="1"/>
          </p:nvPr>
        </p:nvSpPr>
        <p:spPr>
          <a:xfrm>
            <a:off x="231821" y="953037"/>
            <a:ext cx="11732652" cy="5630091"/>
          </a:xfrm>
        </p:spPr>
        <p:txBody>
          <a:bodyPr/>
          <a:lstStyle>
            <a:lvl1pPr marL="252000" indent="-252000" algn="just">
              <a:spcBef>
                <a:spcPts val="600"/>
              </a:spcBef>
              <a:spcAft>
                <a:spcPts val="600"/>
              </a:spcAft>
              <a:buFont typeface="Times New Roman" panose="02020603050405020304" pitchFamily="18" charset="0"/>
              <a:buChar char="●"/>
              <a:defRPr sz="2400" baseline="0">
                <a:latin typeface="Times New Roman" panose="02020603050405020304" pitchFamily="18" charset="0"/>
                <a:cs typeface="Times New Roman" panose="02020603050405020304" pitchFamily="18" charset="0"/>
              </a:defRPr>
            </a:lvl1pPr>
            <a:lvl2pPr marL="457200" indent="-182880" algn="just">
              <a:spcBef>
                <a:spcPts val="600"/>
              </a:spcBef>
              <a:spcAft>
                <a:spcPts val="600"/>
              </a:spcAft>
              <a:buFont typeface="Wingdings" panose="05000000000000000000" pitchFamily="2" charset="2"/>
              <a:buChar char="Ø"/>
              <a:defRPr sz="2000">
                <a:latin typeface="Times New Roman" panose="02020603050405020304" pitchFamily="18" charset="0"/>
                <a:cs typeface="Times New Roman" panose="02020603050405020304" pitchFamily="18" charset="0"/>
              </a:defRPr>
            </a:lvl2pPr>
            <a:lvl3pPr marL="731520" indent="-182880" algn="just">
              <a:buFont typeface="Wingdings" panose="05000000000000000000" pitchFamily="2" charset="2"/>
              <a:buChar char="v"/>
              <a:defRPr sz="1800">
                <a:latin typeface="Times New Roman" panose="02020603050405020304" pitchFamily="18" charset="0"/>
                <a:cs typeface="Times New Roman" panose="02020603050405020304" pitchFamily="18" charset="0"/>
              </a:defRPr>
            </a:lvl3pPr>
            <a:lvl4pPr marL="1005840" indent="-182880" algn="just">
              <a:buFont typeface="Wingdings" panose="05000000000000000000" pitchFamily="2" charset="2"/>
              <a:buChar char="§"/>
              <a:defRPr sz="1600">
                <a:latin typeface="Times New Roman" panose="02020603050405020304" pitchFamily="18" charset="0"/>
                <a:cs typeface="Times New Roman" panose="02020603050405020304" pitchFamily="18" charset="0"/>
              </a:defRPr>
            </a:lvl4pPr>
            <a:lvl5pPr algn="just">
              <a:defRPr>
                <a:latin typeface="Times New Roman" panose="02020603050405020304" pitchFamily="18" charset="0"/>
                <a:cs typeface="Times New Roman" panose="02020603050405020304" pitchFamily="18" charset="0"/>
              </a:defRPr>
            </a:lvl5pPr>
          </a:lstStyle>
          <a:p>
            <a:pPr lvl="0"/>
            <a:r>
              <a:rPr lang="en-US" dirty="0"/>
              <a:t> Edit Master text styles</a:t>
            </a:r>
          </a:p>
          <a:p>
            <a:pPr lvl="1"/>
            <a:r>
              <a:rPr lang="en-US" dirty="0"/>
              <a:t>  Second level</a:t>
            </a:r>
          </a:p>
          <a:p>
            <a:pPr lvl="2"/>
            <a:r>
              <a:rPr lang="en-US" dirty="0"/>
              <a:t>  Third level</a:t>
            </a:r>
          </a:p>
          <a:p>
            <a:pPr lvl="3"/>
            <a:r>
              <a:rPr lang="en-US" dirty="0"/>
              <a:t> Fourth level</a:t>
            </a:r>
          </a:p>
          <a:p>
            <a:pPr lvl="4"/>
            <a:r>
              <a:rPr lang="en-US" dirty="0"/>
              <a:t>Fifth level</a:t>
            </a:r>
          </a:p>
        </p:txBody>
      </p:sp>
      <p:sp>
        <p:nvSpPr>
          <p:cNvPr id="6" name="Slide Number Placeholder 5"/>
          <p:cNvSpPr>
            <a:spLocks noGrp="1"/>
          </p:cNvSpPr>
          <p:nvPr>
            <p:ph type="sldNum" sz="quarter" idx="12"/>
          </p:nvPr>
        </p:nvSpPr>
        <p:spPr>
          <a:xfrm>
            <a:off x="10728960" y="6583128"/>
            <a:ext cx="1463040" cy="256032"/>
          </a:xfrm>
        </p:spPr>
        <p:txBody>
          <a:bodyPr/>
          <a:lstStyle>
            <a:lvl1pPr>
              <a:defRPr b="1">
                <a:latin typeface="Times New Roman" panose="02020603050405020304" pitchFamily="18" charset="0"/>
                <a:cs typeface="Times New Roman" panose="02020603050405020304" pitchFamily="18" charset="0"/>
              </a:defRPr>
            </a:lvl1pPr>
          </a:lstStyle>
          <a:p>
            <a:fld id="{5FF01793-B4B6-4D8C-921A-1DD513EF0474}" type="slidenum">
              <a:rPr lang="en-IN" smtClean="0"/>
              <a:pPr/>
              <a:t>‹#›</a:t>
            </a:fld>
            <a:endParaRPr lang="en-IN" dirty="0"/>
          </a:p>
        </p:txBody>
      </p:sp>
    </p:spTree>
    <p:extLst>
      <p:ext uri="{BB962C8B-B14F-4D97-AF65-F5344CB8AC3E}">
        <p14:creationId xmlns:p14="http://schemas.microsoft.com/office/powerpoint/2010/main" val="62198267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5FF01793-B4B6-4D8C-921A-1DD513EF0474}" type="slidenum">
              <a:rPr lang="en-IN" smtClean="0"/>
              <a:t>‹#›</a:t>
            </a:fld>
            <a:endParaRPr lang="en-IN"/>
          </a:p>
        </p:txBody>
      </p:sp>
    </p:spTree>
    <p:extLst>
      <p:ext uri="{BB962C8B-B14F-4D97-AF65-F5344CB8AC3E}">
        <p14:creationId xmlns:p14="http://schemas.microsoft.com/office/powerpoint/2010/main" val="32774025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5FF01793-B4B6-4D8C-921A-1DD513EF0474}" type="slidenum">
              <a:rPr lang="en-IN" smtClean="0"/>
              <a:t>‹#›</a:t>
            </a:fld>
            <a:endParaRPr lang="en-IN"/>
          </a:p>
        </p:txBody>
      </p:sp>
    </p:spTree>
    <p:extLst>
      <p:ext uri="{BB962C8B-B14F-4D97-AF65-F5344CB8AC3E}">
        <p14:creationId xmlns:p14="http://schemas.microsoft.com/office/powerpoint/2010/main" val="292731369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5FF01793-B4B6-4D8C-921A-1DD513EF0474}" type="slidenum">
              <a:rPr lang="en-IN" smtClean="0"/>
              <a:t>‹#›</a:t>
            </a:fld>
            <a:endParaRPr lang="en-IN"/>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60077370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5FF01793-B4B6-4D8C-921A-1DD513EF0474}" type="slidenum">
              <a:rPr lang="en-IN" smtClean="0"/>
              <a:t>‹#›</a:t>
            </a:fld>
            <a:endParaRPr lang="en-IN"/>
          </a:p>
        </p:txBody>
      </p:sp>
    </p:spTree>
    <p:extLst>
      <p:ext uri="{BB962C8B-B14F-4D97-AF65-F5344CB8AC3E}">
        <p14:creationId xmlns:p14="http://schemas.microsoft.com/office/powerpoint/2010/main" val="340758982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5FF01793-B4B6-4D8C-921A-1DD513EF0474}" type="slidenum">
              <a:rPr lang="en-IN" smtClean="0"/>
              <a:t>‹#›</a:t>
            </a:fld>
            <a:endParaRPr lang="en-IN"/>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65661565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5FF01793-B4B6-4D8C-921A-1DD513EF0474}" type="slidenum">
              <a:rPr lang="en-IN" smtClean="0"/>
              <a:t>‹#›</a:t>
            </a:fld>
            <a:endParaRPr lang="en-IN"/>
          </a:p>
        </p:txBody>
      </p:sp>
    </p:spTree>
    <p:extLst>
      <p:ext uri="{BB962C8B-B14F-4D97-AF65-F5344CB8AC3E}">
        <p14:creationId xmlns:p14="http://schemas.microsoft.com/office/powerpoint/2010/main" val="318437789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5FF01793-B4B6-4D8C-921A-1DD513EF0474}" type="slidenum">
              <a:rPr lang="en-IN" smtClean="0"/>
              <a:t>‹#›</a:t>
            </a:fld>
            <a:endParaRPr lang="en-IN"/>
          </a:p>
        </p:txBody>
      </p:sp>
    </p:spTree>
    <p:extLst>
      <p:ext uri="{BB962C8B-B14F-4D97-AF65-F5344CB8AC3E}">
        <p14:creationId xmlns:p14="http://schemas.microsoft.com/office/powerpoint/2010/main" val="297969794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5FF01793-B4B6-4D8C-921A-1DD513EF0474}" type="slidenum">
              <a:rPr lang="en-IN" smtClean="0"/>
              <a:t>‹#›</a:t>
            </a:fld>
            <a:endParaRPr lang="en-IN"/>
          </a:p>
        </p:txBody>
      </p:sp>
    </p:spTree>
    <p:extLst>
      <p:ext uri="{BB962C8B-B14F-4D97-AF65-F5344CB8AC3E}">
        <p14:creationId xmlns:p14="http://schemas.microsoft.com/office/powerpoint/2010/main" val="20861668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6" name="Rectangle 15"/>
          <p:cNvSpPr/>
          <p:nvPr/>
        </p:nvSpPr>
        <p:spPr>
          <a:xfrm>
            <a:off x="11784" y="0"/>
            <a:ext cx="12192000" cy="6858000"/>
          </a:xfrm>
          <a:prstGeom prst="rect">
            <a:avLst/>
          </a:prstGeom>
          <a:blipFill dpi="0" rotWithShape="1">
            <a:blip r:embed="rId2">
              <a:alphaModFix amt="40000"/>
              <a:duotone>
                <a:schemeClr val="accent2">
                  <a:shade val="45000"/>
                  <a:satMod val="135000"/>
                </a:schemeClr>
                <a:prstClr val="white"/>
              </a:duotone>
            </a:blip>
            <a:srcRect/>
            <a:tile tx="-133350" ty="330200" sx="85000" sy="85000" flip="xy"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3" name="Rectangle 22"/>
          <p:cNvSpPr/>
          <p:nvPr/>
        </p:nvSpPr>
        <p:spPr>
          <a:xfrm>
            <a:off x="1307870" y="1267730"/>
            <a:ext cx="9576262" cy="4307950"/>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31" name="Group 30"/>
          <p:cNvGrpSpPr/>
          <p:nvPr/>
        </p:nvGrpSpPr>
        <p:grpSpPr>
          <a:xfrm>
            <a:off x="5250180" y="1267730"/>
            <a:ext cx="1691640" cy="645295"/>
            <a:chOff x="5318306" y="1386268"/>
            <a:chExt cx="1567331" cy="645295"/>
          </a:xfrm>
        </p:grpSpPr>
        <p:cxnSp>
          <p:nvCxnSpPr>
            <p:cNvPr id="32" name="Straight Connector 31"/>
            <p:cNvCxnSpPr/>
            <p:nvPr/>
          </p:nvCxnSpPr>
          <p:spPr>
            <a:xfrm>
              <a:off x="5318306" y="1386268"/>
              <a:ext cx="0" cy="640080"/>
            </a:xfrm>
            <a:prstGeom prst="line">
              <a:avLst/>
            </a:prstGeom>
            <a:solidFill>
              <a:schemeClr val="tx1">
                <a:lumMod val="85000"/>
                <a:lumOff val="15000"/>
              </a:schemeClr>
            </a:solidFill>
            <a:ln>
              <a:solidFill>
                <a:schemeClr val="accent2">
                  <a:lumMod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6885637" y="1386268"/>
              <a:ext cx="0" cy="640080"/>
            </a:xfrm>
            <a:prstGeom prst="line">
              <a:avLst/>
            </a:prstGeom>
            <a:solidFill>
              <a:schemeClr val="tx1">
                <a:lumMod val="85000"/>
                <a:lumOff val="15000"/>
              </a:schemeClr>
            </a:solidFill>
            <a:ln>
              <a:solidFill>
                <a:schemeClr val="accent2">
                  <a:lumMod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5318306" y="2031563"/>
              <a:ext cx="1567331" cy="0"/>
            </a:xfrm>
            <a:prstGeom prst="line">
              <a:avLst/>
            </a:prstGeom>
            <a:solidFill>
              <a:schemeClr val="tx1">
                <a:lumMod val="85000"/>
                <a:lumOff val="15000"/>
              </a:schemeClr>
            </a:solidFill>
            <a:ln>
              <a:solidFill>
                <a:schemeClr val="accent2">
                  <a:lumMod val="50000"/>
                </a:schemeClr>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a:xfrm>
            <a:off x="1563623" y="2094309"/>
            <a:ext cx="9070848" cy="2587752"/>
          </a:xfrm>
        </p:spPr>
        <p:txBody>
          <a:bodyPr anchor="ctr">
            <a:noAutofit/>
          </a:bodyPr>
          <a:lstStyle>
            <a:lvl1pPr algn="ctr">
              <a:lnSpc>
                <a:spcPct val="83000"/>
              </a:lnSpc>
              <a:defRPr lang="en-US" sz="720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Text Placeholder 2"/>
          <p:cNvSpPr>
            <a:spLocks noGrp="1"/>
          </p:cNvSpPr>
          <p:nvPr>
            <p:ph type="body" idx="1"/>
          </p:nvPr>
        </p:nvSpPr>
        <p:spPr>
          <a:xfrm>
            <a:off x="1563624" y="4682062"/>
            <a:ext cx="9070848" cy="457200"/>
          </a:xfrm>
        </p:spPr>
        <p:txBody>
          <a:bodyPr anchor="t">
            <a:normAutofit/>
          </a:bodyPr>
          <a:lstStyle>
            <a:lvl1pPr marL="0" indent="0" algn="ctr">
              <a:buNone/>
              <a:tabLst>
                <a:tab pos="2633663" algn="l"/>
              </a:tabLst>
              <a:defRPr sz="1600">
                <a:solidFill>
                  <a:schemeClr val="tx2"/>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5321808" y="1344502"/>
            <a:ext cx="1554480" cy="530352"/>
          </a:xfrm>
          <a:prstGeom prst="rect">
            <a:avLst/>
          </a:prstGeom>
        </p:spPr>
        <p:txBody>
          <a:bodyPr/>
          <a:lstStyle>
            <a:lvl1pPr algn="ctr">
              <a:defRPr lang="en-US" sz="1300" kern="1200" spc="0" baseline="0">
                <a:solidFill>
                  <a:srgbClr val="FFFFFF"/>
                </a:solidFill>
                <a:latin typeface="+mn-lt"/>
                <a:ea typeface="+mn-ea"/>
                <a:cs typeface="+mn-cs"/>
              </a:defRPr>
            </a:lvl1pPr>
          </a:lstStyle>
          <a:p>
            <a:endParaRPr lang="en-US" dirty="0"/>
          </a:p>
        </p:txBody>
      </p:sp>
      <p:sp>
        <p:nvSpPr>
          <p:cNvPr id="5" name="Footer Placeholder 4"/>
          <p:cNvSpPr>
            <a:spLocks noGrp="1"/>
          </p:cNvSpPr>
          <p:nvPr>
            <p:ph type="ftr" sz="quarter" idx="11"/>
          </p:nvPr>
        </p:nvSpPr>
        <p:spPr>
          <a:xfrm>
            <a:off x="1453896" y="5212080"/>
            <a:ext cx="5907024" cy="228600"/>
          </a:xfrm>
          <a:prstGeom prst="rect">
            <a:avLst/>
          </a:prstGeom>
        </p:spPr>
        <p:txBody>
          <a:bodyPr/>
          <a:lstStyle>
            <a:lvl1pPr algn="l">
              <a:defRPr/>
            </a:lvl1pPr>
          </a:lstStyle>
          <a:p>
            <a:endParaRPr lang="en-US" dirty="0"/>
          </a:p>
        </p:txBody>
      </p:sp>
      <p:sp>
        <p:nvSpPr>
          <p:cNvPr id="6" name="Slide Number Placeholder 5"/>
          <p:cNvSpPr>
            <a:spLocks noGrp="1"/>
          </p:cNvSpPr>
          <p:nvPr>
            <p:ph type="sldNum" sz="quarter" idx="12"/>
          </p:nvPr>
        </p:nvSpPr>
        <p:spPr>
          <a:xfrm>
            <a:off x="8604504" y="5212080"/>
            <a:ext cx="2112264" cy="228600"/>
          </a:xfrm>
        </p:spPr>
        <p:txBody>
          <a:bodyPr/>
          <a:lstStyle/>
          <a:p>
            <a:fld id="{5FF01793-B4B6-4D8C-921A-1DD513EF0474}" type="slidenum">
              <a:rPr lang="en-IN" smtClean="0"/>
              <a:t>‹#›</a:t>
            </a:fld>
            <a:endParaRPr lang="en-IN"/>
          </a:p>
        </p:txBody>
      </p:sp>
    </p:spTree>
    <p:extLst>
      <p:ext uri="{BB962C8B-B14F-4D97-AF65-F5344CB8AC3E}">
        <p14:creationId xmlns:p14="http://schemas.microsoft.com/office/powerpoint/2010/main" val="37223799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303378" y="175758"/>
            <a:ext cx="11422111" cy="686923"/>
          </a:xfrm>
        </p:spPr>
        <p:txBody>
          <a:bodyPr/>
          <a:lstStyle>
            <a:lvl1pPr>
              <a:defRPr>
                <a:latin typeface="Times New Roman" panose="02020603050405020304" pitchFamily="18" charset="0"/>
                <a:cs typeface="Times New Roman" panose="02020603050405020304" pitchFamily="18" charset="0"/>
              </a:defRPr>
            </a:lvl1pPr>
          </a:lstStyle>
          <a:p>
            <a:r>
              <a:rPr lang="en-US"/>
              <a:t>Click to edit Master title style</a:t>
            </a:r>
            <a:endParaRPr lang="en-US" dirty="0"/>
          </a:p>
        </p:txBody>
      </p:sp>
      <p:sp>
        <p:nvSpPr>
          <p:cNvPr id="3" name="Content Placeholder 2"/>
          <p:cNvSpPr>
            <a:spLocks noGrp="1"/>
          </p:cNvSpPr>
          <p:nvPr>
            <p:ph sz="half" idx="1"/>
          </p:nvPr>
        </p:nvSpPr>
        <p:spPr>
          <a:xfrm>
            <a:off x="303376" y="969778"/>
            <a:ext cx="5711057" cy="5632190"/>
          </a:xfrm>
        </p:spPr>
        <p:txBody>
          <a:bodyPr/>
          <a:lstStyle>
            <a:lvl1pPr marL="252000" indent="-252000" algn="just">
              <a:buFont typeface="Times New Roman" panose="02020603050405020304" pitchFamily="18" charset="0"/>
              <a:buChar char="●"/>
              <a:defRPr sz="2400">
                <a:latin typeface="Times New Roman" panose="02020603050405020304" pitchFamily="18" charset="0"/>
                <a:cs typeface="Times New Roman" panose="02020603050405020304" pitchFamily="18" charset="0"/>
              </a:defRPr>
            </a:lvl1pPr>
            <a:lvl2pPr marL="468000" indent="-216000" algn="just">
              <a:buFont typeface="Wingdings" panose="05000000000000000000" pitchFamily="2" charset="2"/>
              <a:buChar char="Ø"/>
              <a:defRPr sz="2000">
                <a:latin typeface="Times New Roman" panose="02020603050405020304" pitchFamily="18" charset="0"/>
                <a:cs typeface="Times New Roman" panose="02020603050405020304" pitchFamily="18" charset="0"/>
              </a:defRPr>
            </a:lvl2pPr>
            <a:lvl3pPr marL="731520" indent="-182880" algn="just">
              <a:buFont typeface="Wingdings" panose="05000000000000000000" pitchFamily="2" charset="2"/>
              <a:buChar char="v"/>
              <a:defRPr sz="1800">
                <a:latin typeface="Times New Roman" panose="02020603050405020304" pitchFamily="18" charset="0"/>
                <a:cs typeface="Times New Roman" panose="02020603050405020304" pitchFamily="18" charset="0"/>
              </a:defRPr>
            </a:lvl3pPr>
            <a:lvl4pPr algn="just">
              <a:defRPr sz="1600">
                <a:latin typeface="Times New Roman" panose="02020603050405020304" pitchFamily="18" charset="0"/>
                <a:cs typeface="Times New Roman" panose="02020603050405020304" pitchFamily="18" charset="0"/>
              </a:defRPr>
            </a:lvl4pPr>
            <a:lvl5pPr algn="just">
              <a:defRPr sz="1400">
                <a:latin typeface="Times New Roman" panose="02020603050405020304" pitchFamily="18" charset="0"/>
                <a:cs typeface="Times New Roman" panose="02020603050405020304" pitchFamily="18" charset="0"/>
              </a:defRPr>
            </a:lvl5pPr>
            <a:lvl6pPr>
              <a:defRPr sz="1400"/>
            </a:lvl6pPr>
            <a:lvl7pPr>
              <a:defRPr sz="1400"/>
            </a:lvl7pPr>
            <a:lvl8pPr>
              <a:defRPr sz="1400"/>
            </a:lvl8pPr>
            <a:lvl9pPr>
              <a:defRPr sz="14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04586" y="969778"/>
            <a:ext cx="5808371" cy="5495416"/>
          </a:xfrm>
        </p:spPr>
        <p:txBody>
          <a:bodyPr/>
          <a:lstStyle>
            <a:lvl1pPr marL="252000" indent="-252000" algn="just">
              <a:buFont typeface="Times New Roman" panose="02020603050405020304" pitchFamily="18" charset="0"/>
              <a:buChar char="●"/>
              <a:defRPr sz="2400">
                <a:latin typeface="Times New Roman" panose="02020603050405020304" pitchFamily="18" charset="0"/>
                <a:cs typeface="Times New Roman" panose="02020603050405020304" pitchFamily="18" charset="0"/>
              </a:defRPr>
            </a:lvl1pPr>
            <a:lvl2pPr marL="504000" indent="-216000" algn="just">
              <a:buFont typeface="Wingdings" panose="05000000000000000000" pitchFamily="2" charset="2"/>
              <a:buChar char="Ø"/>
              <a:defRPr sz="2000">
                <a:latin typeface="Times New Roman" panose="02020603050405020304" pitchFamily="18" charset="0"/>
                <a:cs typeface="Times New Roman" panose="02020603050405020304" pitchFamily="18" charset="0"/>
              </a:defRPr>
            </a:lvl2pPr>
            <a:lvl3pPr marL="731520" indent="-182880" algn="just">
              <a:buFont typeface="Wingdings" panose="05000000000000000000" pitchFamily="2" charset="2"/>
              <a:buChar char="v"/>
              <a:defRPr sz="1800">
                <a:latin typeface="Times New Roman" panose="02020603050405020304" pitchFamily="18" charset="0"/>
                <a:cs typeface="Times New Roman" panose="02020603050405020304" pitchFamily="18" charset="0"/>
              </a:defRPr>
            </a:lvl3pPr>
            <a:lvl4pPr algn="just">
              <a:defRPr sz="1600">
                <a:latin typeface="Times New Roman" panose="02020603050405020304" pitchFamily="18" charset="0"/>
                <a:cs typeface="Times New Roman" panose="02020603050405020304" pitchFamily="18" charset="0"/>
              </a:defRPr>
            </a:lvl4pPr>
            <a:lvl5pPr algn="just">
              <a:defRPr sz="1400">
                <a:latin typeface="Times New Roman" panose="02020603050405020304" pitchFamily="18" charset="0"/>
                <a:cs typeface="Times New Roman" panose="02020603050405020304" pitchFamily="18" charset="0"/>
              </a:defRPr>
            </a:lvl5pPr>
            <a:lvl6pPr>
              <a:defRPr sz="1400"/>
            </a:lvl6pPr>
            <a:lvl7pPr>
              <a:defRPr sz="1400"/>
            </a:lvl7pPr>
            <a:lvl8pPr>
              <a:defRPr sz="1400"/>
            </a:lvl8pPr>
            <a:lvl9pPr>
              <a:defRPr sz="14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p:cNvSpPr>
            <a:spLocks noGrp="1"/>
          </p:cNvSpPr>
          <p:nvPr>
            <p:ph type="sldNum" sz="quarter" idx="12"/>
          </p:nvPr>
        </p:nvSpPr>
        <p:spPr>
          <a:xfrm>
            <a:off x="10728960" y="6601968"/>
            <a:ext cx="1463040" cy="256032"/>
          </a:xfrm>
        </p:spPr>
        <p:txBody>
          <a:bodyPr/>
          <a:lstStyle>
            <a:lvl1pPr>
              <a:defRPr sz="1100">
                <a:latin typeface="Times New Roman" panose="02020603050405020304" pitchFamily="18" charset="0"/>
                <a:cs typeface="Times New Roman" panose="02020603050405020304" pitchFamily="18" charset="0"/>
              </a:defRPr>
            </a:lvl1pPr>
          </a:lstStyle>
          <a:p>
            <a:fld id="{5FF01793-B4B6-4D8C-921A-1DD513EF0474}" type="slidenum">
              <a:rPr lang="en-IN" smtClean="0"/>
              <a:pPr/>
              <a:t>‹#›</a:t>
            </a:fld>
            <a:endParaRPr lang="en-IN"/>
          </a:p>
        </p:txBody>
      </p:sp>
    </p:spTree>
    <p:extLst>
      <p:ext uri="{BB962C8B-B14F-4D97-AF65-F5344CB8AC3E}">
        <p14:creationId xmlns:p14="http://schemas.microsoft.com/office/powerpoint/2010/main" val="8604244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9848" y="2074334"/>
            <a:ext cx="4754880" cy="640080"/>
          </a:xfrm>
        </p:spPr>
        <p:txBody>
          <a:bodyPr anchor="ctr">
            <a:normAutofit/>
          </a:bodyPr>
          <a:lstStyle>
            <a:lvl1pPr marL="0" indent="0" algn="ctr">
              <a:spcBef>
                <a:spcPts val="0"/>
              </a:spcBef>
              <a:buNone/>
              <a:defRPr sz="1800" b="0">
                <a:solidFill>
                  <a:schemeClr val="tx2"/>
                </a:solidFill>
                <a:latin typeface="+mn-lt"/>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69848" y="2755898"/>
            <a:ext cx="4754880" cy="32004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73368" y="2074334"/>
            <a:ext cx="4754880" cy="640080"/>
          </a:xfrm>
        </p:spPr>
        <p:txBody>
          <a:bodyPr anchor="ctr">
            <a:normAutofit/>
          </a:bodyPr>
          <a:lstStyle>
            <a:lvl1pPr marL="0" indent="0" algn="ctr">
              <a:spcBef>
                <a:spcPts val="0"/>
              </a:spcBef>
              <a:buNone/>
              <a:defRPr sz="1800" b="0">
                <a:solidFill>
                  <a:schemeClr val="tx2"/>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373368" y="2756581"/>
            <a:ext cx="4754880" cy="32004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389464" y="6214535"/>
            <a:ext cx="2743200" cy="256032"/>
          </a:xfrm>
          <a:prstGeom prst="rect">
            <a:avLst/>
          </a:prstGeom>
        </p:spPr>
        <p:txBody>
          <a:bodyPr/>
          <a:lstStyle/>
          <a:p>
            <a:endParaRPr lang="en-IN"/>
          </a:p>
        </p:txBody>
      </p:sp>
      <p:sp>
        <p:nvSpPr>
          <p:cNvPr id="8" name="Footer Placeholder 7"/>
          <p:cNvSpPr>
            <a:spLocks noGrp="1"/>
          </p:cNvSpPr>
          <p:nvPr>
            <p:ph type="ftr" sz="quarter" idx="11"/>
          </p:nvPr>
        </p:nvSpPr>
        <p:spPr>
          <a:xfrm>
            <a:off x="3489960" y="6214535"/>
            <a:ext cx="5212080" cy="256032"/>
          </a:xfrm>
          <a:prstGeom prst="rect">
            <a:avLst/>
          </a:prstGeom>
        </p:spPr>
        <p:txBody>
          <a:bodyPr/>
          <a:lstStyle/>
          <a:p>
            <a:endParaRPr lang="en-IN"/>
          </a:p>
        </p:txBody>
      </p:sp>
      <p:sp>
        <p:nvSpPr>
          <p:cNvPr id="9" name="Slide Number Placeholder 8"/>
          <p:cNvSpPr>
            <a:spLocks noGrp="1"/>
          </p:cNvSpPr>
          <p:nvPr>
            <p:ph type="sldNum" sz="quarter" idx="12"/>
          </p:nvPr>
        </p:nvSpPr>
        <p:spPr/>
        <p:txBody>
          <a:bodyPr/>
          <a:lstStyle/>
          <a:p>
            <a:fld id="{5FF01793-B4B6-4D8C-921A-1DD513EF0474}" type="slidenum">
              <a:rPr lang="en-IN" smtClean="0"/>
              <a:t>‹#›</a:t>
            </a:fld>
            <a:endParaRPr lang="en-IN"/>
          </a:p>
        </p:txBody>
      </p:sp>
    </p:spTree>
    <p:extLst>
      <p:ext uri="{BB962C8B-B14F-4D97-AF65-F5344CB8AC3E}">
        <p14:creationId xmlns:p14="http://schemas.microsoft.com/office/powerpoint/2010/main" val="36548156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a:xfrm>
            <a:off x="389464" y="6214535"/>
            <a:ext cx="2743200" cy="256032"/>
          </a:xfrm>
          <a:prstGeom prst="rect">
            <a:avLst/>
          </a:prstGeom>
        </p:spPr>
        <p:txBody>
          <a:bodyPr/>
          <a:lstStyle/>
          <a:p>
            <a:endParaRPr lang="en-US" dirty="0"/>
          </a:p>
        </p:txBody>
      </p:sp>
      <p:sp>
        <p:nvSpPr>
          <p:cNvPr id="4" name="Footer Placeholder 3"/>
          <p:cNvSpPr>
            <a:spLocks noGrp="1"/>
          </p:cNvSpPr>
          <p:nvPr>
            <p:ph type="ftr" sz="quarter" idx="11"/>
          </p:nvPr>
        </p:nvSpPr>
        <p:spPr>
          <a:xfrm>
            <a:off x="3489960" y="6214535"/>
            <a:ext cx="5212080" cy="256032"/>
          </a:xfrm>
          <a:prstGeom prst="rect">
            <a:avLst/>
          </a:prstGeom>
        </p:spPr>
        <p:txBody>
          <a:bodyPr/>
          <a:lstStyle/>
          <a:p>
            <a:endParaRPr lang="en-US" dirty="0"/>
          </a:p>
        </p:txBody>
      </p:sp>
      <p:sp>
        <p:nvSpPr>
          <p:cNvPr id="5" name="Slide Number Placeholder 4"/>
          <p:cNvSpPr>
            <a:spLocks noGrp="1"/>
          </p:cNvSpPr>
          <p:nvPr>
            <p:ph type="sldNum" sz="quarter" idx="12"/>
          </p:nvPr>
        </p:nvSpPr>
        <p:spPr/>
        <p:txBody>
          <a:bodyPr/>
          <a:lstStyle/>
          <a:p>
            <a:fld id="{5FF01793-B4B6-4D8C-921A-1DD513EF0474}" type="slidenum">
              <a:rPr lang="en-IN" smtClean="0"/>
              <a:t>‹#›</a:t>
            </a:fld>
            <a:endParaRPr lang="en-IN"/>
          </a:p>
        </p:txBody>
      </p:sp>
    </p:spTree>
    <p:extLst>
      <p:ext uri="{BB962C8B-B14F-4D97-AF65-F5344CB8AC3E}">
        <p14:creationId xmlns:p14="http://schemas.microsoft.com/office/powerpoint/2010/main" val="4781856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389464" y="6214535"/>
            <a:ext cx="2743200" cy="256032"/>
          </a:xfrm>
          <a:prstGeom prst="rect">
            <a:avLst/>
          </a:prstGeom>
        </p:spPr>
        <p:txBody>
          <a:bodyPr/>
          <a:lstStyle/>
          <a:p>
            <a:endParaRPr lang="en-IN"/>
          </a:p>
        </p:txBody>
      </p:sp>
      <p:sp>
        <p:nvSpPr>
          <p:cNvPr id="3" name="Footer Placeholder 2"/>
          <p:cNvSpPr>
            <a:spLocks noGrp="1"/>
          </p:cNvSpPr>
          <p:nvPr>
            <p:ph type="ftr" sz="quarter" idx="11"/>
          </p:nvPr>
        </p:nvSpPr>
        <p:spPr>
          <a:xfrm>
            <a:off x="3489960" y="6214535"/>
            <a:ext cx="5212080" cy="256032"/>
          </a:xfrm>
          <a:prstGeom prst="rect">
            <a:avLst/>
          </a:prstGeom>
        </p:spPr>
        <p:txBody>
          <a:bodyPr/>
          <a:lstStyle/>
          <a:p>
            <a:endParaRPr lang="en-IN"/>
          </a:p>
        </p:txBody>
      </p:sp>
      <p:sp>
        <p:nvSpPr>
          <p:cNvPr id="4" name="Slide Number Placeholder 3"/>
          <p:cNvSpPr>
            <a:spLocks noGrp="1"/>
          </p:cNvSpPr>
          <p:nvPr>
            <p:ph type="sldNum" sz="quarter" idx="12"/>
          </p:nvPr>
        </p:nvSpPr>
        <p:spPr/>
        <p:txBody>
          <a:bodyPr/>
          <a:lstStyle/>
          <a:p>
            <a:fld id="{5FF01793-B4B6-4D8C-921A-1DD513EF0474}" type="slidenum">
              <a:rPr lang="en-IN" smtClean="0"/>
              <a:t>‹#›</a:t>
            </a:fld>
            <a:endParaRPr lang="en-IN"/>
          </a:p>
        </p:txBody>
      </p:sp>
    </p:spTree>
    <p:extLst>
      <p:ext uri="{BB962C8B-B14F-4D97-AF65-F5344CB8AC3E}">
        <p14:creationId xmlns:p14="http://schemas.microsoft.com/office/powerpoint/2010/main" val="18278598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5" name="Rectangle 14"/>
          <p:cNvSpPr/>
          <p:nvPr/>
        </p:nvSpPr>
        <p:spPr>
          <a:xfrm>
            <a:off x="9020386" y="237744"/>
            <a:ext cx="2926080" cy="638251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296400" y="607392"/>
            <a:ext cx="2430780" cy="1645920"/>
          </a:xfrm>
        </p:spPr>
        <p:txBody>
          <a:bodyPr anchor="b">
            <a:normAutofit/>
          </a:bodyPr>
          <a:lstStyle>
            <a:lvl1pPr algn="l" defTabSz="914400" rtl="0" eaLnBrk="1" latinLnBrk="0" hangingPunct="1">
              <a:lnSpc>
                <a:spcPct val="90000"/>
              </a:lnSpc>
              <a:spcBef>
                <a:spcPct val="0"/>
              </a:spcBef>
              <a:buNone/>
              <a:defRPr lang="en-US" sz="2800" b="0" kern="1200" cap="none" spc="0" baseline="0" dirty="0">
                <a:solidFill>
                  <a:schemeClr val="tx1"/>
                </a:solidFill>
                <a:effectLst/>
                <a:latin typeface="+mj-lt"/>
                <a:ea typeface="+mn-ea"/>
                <a:cs typeface="+mn-cs"/>
              </a:defRPr>
            </a:lvl1pPr>
          </a:lstStyle>
          <a:p>
            <a:r>
              <a:rPr lang="en-US"/>
              <a:t>Click to edit Master title style</a:t>
            </a:r>
            <a:endParaRPr lang="en-US" dirty="0"/>
          </a:p>
        </p:txBody>
      </p:sp>
      <p:sp>
        <p:nvSpPr>
          <p:cNvPr id="3" name="Content Placeholder 2"/>
          <p:cNvSpPr>
            <a:spLocks noGrp="1"/>
          </p:cNvSpPr>
          <p:nvPr>
            <p:ph idx="1"/>
          </p:nvPr>
        </p:nvSpPr>
        <p:spPr>
          <a:xfrm>
            <a:off x="685800" y="609600"/>
            <a:ext cx="7772400" cy="5334000"/>
          </a:xfrm>
        </p:spPr>
        <p:txBody>
          <a:bodyPr/>
          <a:lstStyle>
            <a:lvl1pPr>
              <a:defRPr sz="19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296400" y="2286000"/>
            <a:ext cx="2430780" cy="3505200"/>
          </a:xfrm>
        </p:spPr>
        <p:txBody>
          <a:bodyPr>
            <a:normAutofit/>
          </a:bodyPr>
          <a:lstStyle>
            <a:lvl1pPr marL="0" indent="0">
              <a:lnSpc>
                <a:spcPct val="110000"/>
              </a:lnSpc>
              <a:spcBef>
                <a:spcPts val="800"/>
              </a:spcBef>
              <a:buNone/>
              <a:defRPr sz="14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8" name="Date Placeholder 7"/>
          <p:cNvSpPr>
            <a:spLocks noGrp="1"/>
          </p:cNvSpPr>
          <p:nvPr>
            <p:ph type="dt" sz="half" idx="10"/>
          </p:nvPr>
        </p:nvSpPr>
        <p:spPr>
          <a:xfrm>
            <a:off x="389464" y="6214535"/>
            <a:ext cx="2743200" cy="256032"/>
          </a:xfrm>
          <a:prstGeom prst="rect">
            <a:avLst/>
          </a:prstGeom>
        </p:spPr>
        <p:txBody>
          <a:bodyPr/>
          <a:lstStyle/>
          <a:p>
            <a:endParaRPr lang="en-IN"/>
          </a:p>
        </p:txBody>
      </p:sp>
      <p:sp>
        <p:nvSpPr>
          <p:cNvPr id="9" name="Footer Placeholder 8"/>
          <p:cNvSpPr>
            <a:spLocks noGrp="1"/>
          </p:cNvSpPr>
          <p:nvPr>
            <p:ph type="ftr" sz="quarter" idx="11"/>
          </p:nvPr>
        </p:nvSpPr>
        <p:spPr>
          <a:xfrm>
            <a:off x="3489960" y="6214535"/>
            <a:ext cx="5212080" cy="256032"/>
          </a:xfrm>
          <a:prstGeom prst="rect">
            <a:avLst/>
          </a:prstGeom>
        </p:spPr>
        <p:txBody>
          <a:bodyPr/>
          <a:lstStyle>
            <a:lvl1pPr algn="r">
              <a:defRPr/>
            </a:lvl1pPr>
          </a:lstStyle>
          <a:p>
            <a:endParaRPr lang="en-IN"/>
          </a:p>
        </p:txBody>
      </p:sp>
      <p:sp>
        <p:nvSpPr>
          <p:cNvPr id="11" name="Slide Number Placeholder 10"/>
          <p:cNvSpPr>
            <a:spLocks noGrp="1"/>
          </p:cNvSpPr>
          <p:nvPr>
            <p:ph type="sldNum" sz="quarter" idx="12"/>
          </p:nvPr>
        </p:nvSpPr>
        <p:spPr>
          <a:xfrm>
            <a:off x="10396728" y="6227064"/>
            <a:ext cx="1463040" cy="256032"/>
          </a:xfrm>
        </p:spPr>
        <p:txBody>
          <a:bodyPr/>
          <a:lstStyle/>
          <a:p>
            <a:fld id="{5FF01793-B4B6-4D8C-921A-1DD513EF0474}" type="slidenum">
              <a:rPr lang="en-IN" smtClean="0"/>
              <a:t>‹#›</a:t>
            </a:fld>
            <a:endParaRPr lang="en-IN"/>
          </a:p>
        </p:txBody>
      </p:sp>
      <p:sp>
        <p:nvSpPr>
          <p:cNvPr id="12" name="Rectangle 11"/>
          <p:cNvSpPr/>
          <p:nvPr/>
        </p:nvSpPr>
        <p:spPr>
          <a:xfrm>
            <a:off x="9157546" y="374904"/>
            <a:ext cx="2651760"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8686076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4" name="Rectangle 13"/>
          <p:cNvSpPr/>
          <p:nvPr/>
        </p:nvSpPr>
        <p:spPr>
          <a:xfrm>
            <a:off x="9020386" y="237744"/>
            <a:ext cx="2926080" cy="638251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296400" y="603504"/>
            <a:ext cx="2432304" cy="1645920"/>
          </a:xfrm>
        </p:spPr>
        <p:txBody>
          <a:bodyPr anchor="b">
            <a:noAutofit/>
          </a:bodyPr>
          <a:lstStyle>
            <a:lvl1pPr algn="l">
              <a:defRPr sz="2800" b="0">
                <a:solidFill>
                  <a:schemeClr val="tx1"/>
                </a:solidFill>
                <a:latin typeface="+mj-lt"/>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228599" y="237744"/>
            <a:ext cx="8531352" cy="6382512"/>
          </a:xfrm>
          <a:solidFill>
            <a:schemeClr val="accent6">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296400" y="2286000"/>
            <a:ext cx="2432304" cy="3502152"/>
          </a:xfrm>
        </p:spPr>
        <p:txBody>
          <a:bodyPr>
            <a:normAutofit/>
          </a:bodyPr>
          <a:lstStyle>
            <a:lvl1pPr marL="0" indent="0" algn="l">
              <a:lnSpc>
                <a:spcPct val="110000"/>
              </a:lnSpc>
              <a:spcBef>
                <a:spcPts val="800"/>
              </a:spcBef>
              <a:buNone/>
              <a:defRPr sz="14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a:xfrm>
            <a:off x="389464" y="6214535"/>
            <a:ext cx="2743200" cy="256032"/>
          </a:xfrm>
          <a:prstGeom prst="rect">
            <a:avLst/>
          </a:prstGeom>
        </p:spPr>
        <p:txBody>
          <a:bodyPr/>
          <a:lstStyle>
            <a:lvl1pPr>
              <a:defRPr>
                <a:solidFill>
                  <a:srgbClr val="FFFFFF"/>
                </a:solidFill>
                <a:effectLst>
                  <a:outerShdw blurRad="19050" dist="6350" dir="2700000" algn="tl" rotWithShape="0">
                    <a:prstClr val="black">
                      <a:alpha val="40000"/>
                    </a:prstClr>
                  </a:outerShdw>
                </a:effectLst>
              </a:defRPr>
            </a:lvl1pPr>
          </a:lstStyle>
          <a:p>
            <a:endParaRPr lang="en-IN"/>
          </a:p>
        </p:txBody>
      </p:sp>
      <p:sp>
        <p:nvSpPr>
          <p:cNvPr id="6" name="Footer Placeholder 5"/>
          <p:cNvSpPr>
            <a:spLocks noGrp="1"/>
          </p:cNvSpPr>
          <p:nvPr>
            <p:ph type="ftr" sz="quarter" idx="11"/>
          </p:nvPr>
        </p:nvSpPr>
        <p:spPr>
          <a:xfrm>
            <a:off x="3489960" y="6214535"/>
            <a:ext cx="5212080" cy="256032"/>
          </a:xfrm>
          <a:prstGeom prst="rect">
            <a:avLst/>
          </a:prstGeom>
        </p:spPr>
        <p:txBody>
          <a:bodyPr/>
          <a:lstStyle>
            <a:lvl1pPr marL="0" algn="r" defTabSz="914400" rtl="0" eaLnBrk="1" latinLnBrk="0" hangingPunct="1">
              <a:defRPr lang="en-US" sz="1000" kern="1200" dirty="0">
                <a:solidFill>
                  <a:srgbClr val="FFFFFF"/>
                </a:solidFill>
                <a:effectLst>
                  <a:outerShdw blurRad="19050" dist="6350" dir="2700000" algn="tl" rotWithShape="0">
                    <a:prstClr val="black">
                      <a:alpha val="40000"/>
                    </a:prstClr>
                  </a:outerShdw>
                </a:effectLst>
                <a:latin typeface="+mn-lt"/>
                <a:ea typeface="+mn-ea"/>
                <a:cs typeface="+mn-cs"/>
              </a:defRPr>
            </a:lvl1pPr>
          </a:lstStyle>
          <a:p>
            <a:endParaRPr lang="en-IN"/>
          </a:p>
        </p:txBody>
      </p:sp>
      <p:sp>
        <p:nvSpPr>
          <p:cNvPr id="7" name="Slide Number Placeholder 6"/>
          <p:cNvSpPr>
            <a:spLocks noGrp="1"/>
          </p:cNvSpPr>
          <p:nvPr>
            <p:ph type="sldNum" sz="quarter" idx="12"/>
          </p:nvPr>
        </p:nvSpPr>
        <p:spPr>
          <a:xfrm>
            <a:off x="10396728" y="6227064"/>
            <a:ext cx="1463040" cy="256032"/>
          </a:xfrm>
        </p:spPr>
        <p:txBody>
          <a:bodyPr/>
          <a:lstStyle/>
          <a:p>
            <a:fld id="{5FF01793-B4B6-4D8C-921A-1DD513EF0474}" type="slidenum">
              <a:rPr lang="en-IN" smtClean="0"/>
              <a:t>‹#›</a:t>
            </a:fld>
            <a:endParaRPr lang="en-IN"/>
          </a:p>
        </p:txBody>
      </p:sp>
      <p:sp>
        <p:nvSpPr>
          <p:cNvPr id="10" name="Rectangle 9"/>
          <p:cNvSpPr/>
          <p:nvPr/>
        </p:nvSpPr>
        <p:spPr>
          <a:xfrm>
            <a:off x="9157546" y="374904"/>
            <a:ext cx="2651760"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9934390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theme" Target="../theme/theme2.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sp>
        <p:nvSpPr>
          <p:cNvPr id="7" name="Rectangle 6"/>
          <p:cNvSpPr/>
          <p:nvPr userDrawn="1"/>
        </p:nvSpPr>
        <p:spPr>
          <a:xfrm>
            <a:off x="249720" y="231820"/>
            <a:ext cx="11722608" cy="6382512"/>
          </a:xfrm>
          <a:prstGeom prst="rect">
            <a:avLst/>
          </a:prstGeom>
          <a:solidFill>
            <a:schemeClr val="bg2"/>
          </a:solidFill>
          <a:ln w="6350" cap="flat" cmpd="sng" algn="ctr">
            <a:noFill/>
            <a:prstDash val="solid"/>
          </a:ln>
          <a:effectLst>
            <a:softEdge rad="0"/>
          </a:effectLst>
        </p:spPr>
      </p:sp>
      <p:sp>
        <p:nvSpPr>
          <p:cNvPr id="2" name="Title Placeholder 1"/>
          <p:cNvSpPr>
            <a:spLocks noGrp="1"/>
          </p:cNvSpPr>
          <p:nvPr>
            <p:ph type="title"/>
          </p:nvPr>
        </p:nvSpPr>
        <p:spPr>
          <a:xfrm>
            <a:off x="234695" y="250623"/>
            <a:ext cx="11722608" cy="612262"/>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234695" y="1034174"/>
            <a:ext cx="11722608" cy="558015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10728960" y="6530877"/>
            <a:ext cx="1463040" cy="256032"/>
          </a:xfrm>
          <a:prstGeom prst="rect">
            <a:avLst/>
          </a:prstGeom>
        </p:spPr>
        <p:txBody>
          <a:bodyPr vert="horz" lIns="91440" tIns="45720" rIns="91440" bIns="45720" rtlCol="0" anchor="b"/>
          <a:lstStyle>
            <a:lvl1pPr algn="r">
              <a:defRPr sz="1400">
                <a:solidFill>
                  <a:schemeClr val="tx1">
                    <a:lumMod val="75000"/>
                    <a:lumOff val="25000"/>
                  </a:schemeClr>
                </a:solidFill>
                <a:latin typeface="Times New Roman" panose="02020603050405020304" pitchFamily="18" charset="0"/>
                <a:cs typeface="Times New Roman" panose="02020603050405020304" pitchFamily="18" charset="0"/>
              </a:defRPr>
            </a:lvl1pPr>
          </a:lstStyle>
          <a:p>
            <a:fld id="{5FF01793-B4B6-4D8C-921A-1DD513EF0474}" type="slidenum">
              <a:rPr lang="en-IN" smtClean="0"/>
              <a:pPr/>
              <a:t>‹#›</a:t>
            </a:fld>
            <a:endParaRPr lang="en-IN" dirty="0"/>
          </a:p>
        </p:txBody>
      </p:sp>
      <p:sp>
        <p:nvSpPr>
          <p:cNvPr id="8" name="Rectangle 7"/>
          <p:cNvSpPr/>
          <p:nvPr/>
        </p:nvSpPr>
        <p:spPr>
          <a:xfrm>
            <a:off x="219670" y="206062"/>
            <a:ext cx="11737633" cy="6413679"/>
          </a:xfrm>
          <a:prstGeom prst="rect">
            <a:avLst/>
          </a:prstGeom>
          <a:noFill/>
          <a:ln w="6350" cap="sq" cmpd="sng" algn="ctr">
            <a:solidFill>
              <a:schemeClr val="tx1">
                <a:lumMod val="75000"/>
                <a:lumOff val="25000"/>
              </a:schemeClr>
            </a:solidFill>
            <a:prstDash val="solid"/>
            <a:miter lim="800000"/>
          </a:ln>
          <a:effectLst/>
        </p:spPr>
      </p:sp>
      <p:cxnSp>
        <p:nvCxnSpPr>
          <p:cNvPr id="10" name="Straight Connector 9"/>
          <p:cNvCxnSpPr/>
          <p:nvPr userDrawn="1"/>
        </p:nvCxnSpPr>
        <p:spPr>
          <a:xfrm>
            <a:off x="347730" y="862885"/>
            <a:ext cx="1142356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3391896"/>
      </p:ext>
    </p:extLst>
  </p:cSld>
  <p:clrMap bg1="lt1" tx1="dk1" bg2="lt2" tx2="dk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Lst>
  <p:hf hdr="0" ftr="0" dt="0"/>
  <p:txStyles>
    <p:titleStyle>
      <a:lvl1pPr algn="l" defTabSz="914400" rtl="0" eaLnBrk="1" latinLnBrk="0" hangingPunct="1">
        <a:lnSpc>
          <a:spcPct val="90000"/>
        </a:lnSpc>
        <a:spcBef>
          <a:spcPct val="0"/>
        </a:spcBef>
        <a:buNone/>
        <a:defRPr lang="en-US" sz="4800" kern="1200" cap="none" spc="0" baseline="0" dirty="0">
          <a:solidFill>
            <a:schemeClr val="tx1">
              <a:lumMod val="85000"/>
              <a:lumOff val="15000"/>
            </a:schemeClr>
          </a:solidFill>
          <a:effectLst/>
          <a:latin typeface="Times New Roman" panose="02020603050405020304" pitchFamily="18" charset="0"/>
          <a:ea typeface="+mn-ea"/>
          <a:cs typeface="Times New Roman" panose="02020603050405020304" pitchFamily="18" charset="0"/>
        </a:defRPr>
      </a:lvl1pPr>
    </p:titleStyle>
    <p:bodyStyle>
      <a:lvl1pPr marL="252000" indent="-252000" algn="just" defTabSz="914400" rtl="0" eaLnBrk="1" latinLnBrk="0" hangingPunct="1">
        <a:lnSpc>
          <a:spcPct val="100000"/>
        </a:lnSpc>
        <a:spcBef>
          <a:spcPts val="600"/>
        </a:spcBef>
        <a:spcAft>
          <a:spcPts val="600"/>
        </a:spcAft>
        <a:buClr>
          <a:schemeClr val="tx1">
            <a:lumMod val="85000"/>
            <a:lumOff val="15000"/>
          </a:schemeClr>
        </a:buClr>
        <a:buFont typeface="Times New Roman" panose="02020603050405020304" pitchFamily="18" charset="0"/>
        <a:buChar char="●"/>
        <a:defRPr sz="2400" kern="1200">
          <a:solidFill>
            <a:schemeClr val="tx1"/>
          </a:solidFill>
          <a:latin typeface="Times New Roman" panose="02020603050405020304" pitchFamily="18" charset="0"/>
          <a:ea typeface="+mn-ea"/>
          <a:cs typeface="Times New Roman" panose="02020603050405020304" pitchFamily="18" charset="0"/>
        </a:defRPr>
      </a:lvl1pPr>
      <a:lvl2pPr marL="504000" indent="-252000" algn="just" defTabSz="914400" rtl="0" eaLnBrk="1" latinLnBrk="0" hangingPunct="1">
        <a:lnSpc>
          <a:spcPct val="100000"/>
        </a:lnSpc>
        <a:spcBef>
          <a:spcPts val="600"/>
        </a:spcBef>
        <a:spcAft>
          <a:spcPts val="600"/>
        </a:spcAft>
        <a:buClr>
          <a:schemeClr val="tx1">
            <a:lumMod val="85000"/>
            <a:lumOff val="15000"/>
          </a:schemeClr>
        </a:buClr>
        <a:buFont typeface="Wingdings" panose="05000000000000000000" pitchFamily="2" charset="2"/>
        <a:buChar char="Ø"/>
        <a:defRPr sz="2000" kern="1200">
          <a:solidFill>
            <a:schemeClr val="tx1"/>
          </a:solidFill>
          <a:latin typeface="Times New Roman" panose="02020603050405020304" pitchFamily="18" charset="0"/>
          <a:ea typeface="+mn-ea"/>
          <a:cs typeface="Times New Roman" panose="02020603050405020304" pitchFamily="18" charset="0"/>
        </a:defRPr>
      </a:lvl2pPr>
      <a:lvl3pPr marL="731520" indent="-182880" algn="just" defTabSz="914400" rtl="0" eaLnBrk="1" latinLnBrk="0" hangingPunct="1">
        <a:lnSpc>
          <a:spcPct val="100000"/>
        </a:lnSpc>
        <a:spcBef>
          <a:spcPts val="600"/>
        </a:spcBef>
        <a:spcAft>
          <a:spcPts val="600"/>
        </a:spcAft>
        <a:buClr>
          <a:schemeClr val="tx1">
            <a:lumMod val="85000"/>
            <a:lumOff val="15000"/>
          </a:schemeClr>
        </a:buClr>
        <a:buFont typeface="Wingdings" panose="05000000000000000000" pitchFamily="2" charset="2"/>
        <a:buChar char="v"/>
        <a:defRPr sz="1800" kern="1200">
          <a:solidFill>
            <a:schemeClr val="tx1"/>
          </a:solidFill>
          <a:latin typeface="Times New Roman" panose="02020603050405020304" pitchFamily="18" charset="0"/>
          <a:ea typeface="+mn-ea"/>
          <a:cs typeface="Times New Roman" panose="02020603050405020304" pitchFamily="18" charset="0"/>
        </a:defRPr>
      </a:lvl3pPr>
      <a:lvl4pPr marL="1005840" indent="-182880" algn="just" defTabSz="914400" rtl="0" eaLnBrk="1" latinLnBrk="0" hangingPunct="1">
        <a:lnSpc>
          <a:spcPct val="100000"/>
        </a:lnSpc>
        <a:spcBef>
          <a:spcPts val="600"/>
        </a:spcBef>
        <a:spcAft>
          <a:spcPts val="600"/>
        </a:spcAft>
        <a:buClr>
          <a:schemeClr val="tx1">
            <a:lumMod val="85000"/>
            <a:lumOff val="15000"/>
          </a:schemeClr>
        </a:buClr>
        <a:buFont typeface="Wingdings" panose="05000000000000000000" pitchFamily="2" charset="2"/>
        <a:buChar char="q"/>
        <a:defRPr sz="1600" kern="1200">
          <a:solidFill>
            <a:schemeClr val="tx1"/>
          </a:solidFill>
          <a:latin typeface="Times New Roman" panose="02020603050405020304" pitchFamily="18" charset="0"/>
          <a:ea typeface="+mn-ea"/>
          <a:cs typeface="Times New Roman" panose="02020603050405020304" pitchFamily="18" charset="0"/>
        </a:defRPr>
      </a:lvl4pPr>
      <a:lvl5pPr marL="1280160" indent="-182880" algn="just" defTabSz="914400" rtl="0" eaLnBrk="1" latinLnBrk="0" hangingPunct="1">
        <a:lnSpc>
          <a:spcPct val="100000"/>
        </a:lnSpc>
        <a:spcBef>
          <a:spcPts val="600"/>
        </a:spcBef>
        <a:spcAft>
          <a:spcPts val="600"/>
        </a:spcAft>
        <a:buClr>
          <a:schemeClr val="tx1">
            <a:lumMod val="85000"/>
            <a:lumOff val="15000"/>
          </a:schemeClr>
        </a:buClr>
        <a:buFont typeface="Garamond" pitchFamily="18" charset="0"/>
        <a:buChar char="◦"/>
        <a:defRPr sz="1400" kern="1200">
          <a:solidFill>
            <a:schemeClr val="tx1"/>
          </a:solidFill>
          <a:latin typeface="Times New Roman" panose="02020603050405020304" pitchFamily="18" charset="0"/>
          <a:ea typeface="+mn-ea"/>
          <a:cs typeface="Times New Roman" panose="02020603050405020304" pitchFamily="18" charset="0"/>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5FF01793-B4B6-4D8C-921A-1DD513EF0474}" type="slidenum">
              <a:rPr lang="en-IN" smtClean="0"/>
              <a:t>‹#›</a:t>
            </a:fld>
            <a:endParaRPr lang="en-IN"/>
          </a:p>
        </p:txBody>
      </p:sp>
    </p:spTree>
    <p:extLst>
      <p:ext uri="{BB962C8B-B14F-4D97-AF65-F5344CB8AC3E}">
        <p14:creationId xmlns:p14="http://schemas.microsoft.com/office/powerpoint/2010/main" val="2357298228"/>
      </p:ext>
    </p:extLst>
  </p:cSld>
  <p:clrMap bg1="lt1" tx1="dk1" bg2="lt2" tx2="dk2" accent1="accent1" accent2="accent2" accent3="accent3" accent4="accent4" accent5="accent5" accent6="accent6" hlink="hlink" folHlink="folHlink"/>
  <p:sldLayoutIdLst>
    <p:sldLayoutId id="2147483763" r:id="rId1"/>
    <p:sldLayoutId id="2147483764" r:id="rId2"/>
    <p:sldLayoutId id="2147483765" r:id="rId3"/>
    <p:sldLayoutId id="2147483766" r:id="rId4"/>
    <p:sldLayoutId id="2147483767" r:id="rId5"/>
    <p:sldLayoutId id="2147483768" r:id="rId6"/>
    <p:sldLayoutId id="2147483769" r:id="rId7"/>
    <p:sldLayoutId id="2147483770" r:id="rId8"/>
    <p:sldLayoutId id="2147483771" r:id="rId9"/>
    <p:sldLayoutId id="2147483772" r:id="rId10"/>
    <p:sldLayoutId id="2147483773" r:id="rId11"/>
    <p:sldLayoutId id="2147483774" r:id="rId12"/>
    <p:sldLayoutId id="2147483775" r:id="rId13"/>
    <p:sldLayoutId id="2147483776" r:id="rId14"/>
    <p:sldLayoutId id="2147483777" r:id="rId15"/>
    <p:sldLayoutId id="2147483778" r:id="rId16"/>
  </p:sldLayoutIdLst>
  <p:hf hdr="0" ftr="0" dt="0"/>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0.gi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3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gif"/><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5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jpe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9.wmf"/><Relationship Id="rId5" Type="http://schemas.openxmlformats.org/officeDocument/2006/relationships/image" Target="../media/image8.wmf"/><Relationship Id="rId4" Type="http://schemas.openxmlformats.org/officeDocument/2006/relationships/image" Target="../media/image7.png"/></Relationships>
</file>

<file path=ppt/slides/_rels/slide5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 Id="rId5" Type="http://schemas.openxmlformats.org/officeDocument/2006/relationships/image" Target="../media/image63.png"/><Relationship Id="rId4" Type="http://schemas.openxmlformats.org/officeDocument/2006/relationships/image" Target="../media/image62.png"/></Relationships>
</file>

<file path=ppt/slides/_rels/slide5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72.jp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75.jp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 Id="rId6" Type="http://schemas.openxmlformats.org/officeDocument/2006/relationships/image" Target="../media/image79.png"/><Relationship Id="rId5" Type="http://schemas.openxmlformats.org/officeDocument/2006/relationships/image" Target="../media/image74.png"/><Relationship Id="rId4" Type="http://schemas.openxmlformats.org/officeDocument/2006/relationships/image" Target="../media/image53.png"/></Relationships>
</file>

<file path=ppt/slides/_rels/slide67.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31812" y="335728"/>
            <a:ext cx="11782697" cy="688313"/>
          </a:xfrm>
        </p:spPr>
        <p:txBody>
          <a:bodyPr>
            <a:normAutofit fontScale="90000"/>
          </a:bodyPr>
          <a:lstStyle/>
          <a:p>
            <a:pPr algn="ctr"/>
            <a:r>
              <a:rPr lang="en-US" dirty="0">
                <a:latin typeface="Times New Roman" panose="02020603050405020304" pitchFamily="18" charset="0"/>
                <a:cs typeface="Times New Roman" panose="02020603050405020304" pitchFamily="18" charset="0"/>
              </a:rPr>
              <a:t>Introduction To WCC</a:t>
            </a:r>
            <a:endParaRPr lang="en-IN"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fld id="{5FF01793-B4B6-4D8C-921A-1DD513EF0474}" type="slidenum">
              <a:rPr lang="en-IN" smtClean="0"/>
              <a:t>1</a:t>
            </a:fld>
            <a:endParaRPr lang="en-IN"/>
          </a:p>
        </p:txBody>
      </p:sp>
      <p:sp>
        <p:nvSpPr>
          <p:cNvPr id="8" name="TextBox 7"/>
          <p:cNvSpPr txBox="1"/>
          <p:nvPr/>
        </p:nvSpPr>
        <p:spPr>
          <a:xfrm>
            <a:off x="1311579" y="6244046"/>
            <a:ext cx="10894422" cy="646331"/>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Source: Unit 1 : WIRELESS COMMUNICATIONS </a:t>
            </a:r>
            <a:r>
              <a:rPr lang="en-US" b="1" dirty="0">
                <a:latin typeface="Times New Roman" panose="02020603050405020304" pitchFamily="18" charset="0"/>
                <a:cs typeface="Times New Roman" panose="02020603050405020304" pitchFamily="18" charset="0"/>
              </a:rPr>
              <a:t>Andreas F. </a:t>
            </a:r>
            <a:r>
              <a:rPr lang="en-US" b="1" dirty="0" err="1">
                <a:latin typeface="Times New Roman" panose="02020603050405020304" pitchFamily="18" charset="0"/>
                <a:cs typeface="Times New Roman" panose="02020603050405020304" pitchFamily="18" charset="0"/>
              </a:rPr>
              <a:t>Molisch</a:t>
            </a:r>
            <a:r>
              <a:rPr lang="en-US" b="1" dirty="0">
                <a:latin typeface="Times New Roman" panose="02020603050405020304" pitchFamily="18" charset="0"/>
                <a:cs typeface="Times New Roman" panose="02020603050405020304" pitchFamily="18" charset="0"/>
              </a:rPr>
              <a:t> 1.2,1.3 and 1.4</a:t>
            </a:r>
            <a:endParaRPr lang="en-US"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rotWithShape="1">
          <a:blip r:embed="rId2"/>
          <a:srcRect b="15263"/>
          <a:stretch/>
        </p:blipFill>
        <p:spPr>
          <a:xfrm>
            <a:off x="2644726" y="1167619"/>
            <a:ext cx="8534400" cy="4614204"/>
          </a:xfrm>
          <a:prstGeom prst="rect">
            <a:avLst/>
          </a:prstGeom>
        </p:spPr>
      </p:pic>
    </p:spTree>
    <p:extLst>
      <p:ext uri="{BB962C8B-B14F-4D97-AF65-F5344CB8AC3E}">
        <p14:creationId xmlns:p14="http://schemas.microsoft.com/office/powerpoint/2010/main" val="38324454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Components of cellular network</a:t>
            </a:r>
          </a:p>
        </p:txBody>
      </p:sp>
      <p:pic>
        <p:nvPicPr>
          <p:cNvPr id="4" name="Content Placeholder 3"/>
          <p:cNvPicPr>
            <a:picLocks noGrp="1" noChangeAspect="1"/>
          </p:cNvPicPr>
          <p:nvPr>
            <p:ph idx="1"/>
          </p:nvPr>
        </p:nvPicPr>
        <p:blipFill>
          <a:blip r:embed="rId2"/>
          <a:stretch>
            <a:fillRect/>
          </a:stretch>
        </p:blipFill>
        <p:spPr>
          <a:xfrm>
            <a:off x="2404845" y="1146356"/>
            <a:ext cx="7178892" cy="4351338"/>
          </a:xfrm>
          <a:prstGeom prst="rect">
            <a:avLst/>
          </a:prstGeom>
        </p:spPr>
      </p:pic>
      <p:sp>
        <p:nvSpPr>
          <p:cNvPr id="3" name="Slide Number Placeholder 2"/>
          <p:cNvSpPr>
            <a:spLocks noGrp="1"/>
          </p:cNvSpPr>
          <p:nvPr>
            <p:ph type="sldNum" sz="quarter" idx="12"/>
          </p:nvPr>
        </p:nvSpPr>
        <p:spPr/>
        <p:txBody>
          <a:bodyPr/>
          <a:lstStyle/>
          <a:p>
            <a:fld id="{5FF01793-B4B6-4D8C-921A-1DD513EF0474}" type="slidenum">
              <a:rPr lang="en-IN" smtClean="0"/>
              <a:pPr/>
              <a:t>10</a:t>
            </a:fld>
            <a:endParaRPr lang="en-IN" dirty="0"/>
          </a:p>
        </p:txBody>
      </p:sp>
    </p:spTree>
    <p:extLst>
      <p:ext uri="{BB962C8B-B14F-4D97-AF65-F5344CB8AC3E}">
        <p14:creationId xmlns:p14="http://schemas.microsoft.com/office/powerpoint/2010/main" val="5566308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Contd..</a:t>
            </a:r>
          </a:p>
        </p:txBody>
      </p:sp>
      <p:sp>
        <p:nvSpPr>
          <p:cNvPr id="3" name="Content Placeholder 2"/>
          <p:cNvSpPr>
            <a:spLocks noGrp="1"/>
          </p:cNvSpPr>
          <p:nvPr>
            <p:ph idx="1"/>
          </p:nvPr>
        </p:nvSpPr>
        <p:spPr/>
        <p:txBody>
          <a:bodyPr>
            <a:normAutofit/>
          </a:bodyPr>
          <a:lstStyle/>
          <a:p>
            <a:pPr marL="0" indent="0">
              <a:buNone/>
            </a:pPr>
            <a:r>
              <a:rPr lang="en-IN" dirty="0"/>
              <a:t>A cellular system comprises the following basic components: </a:t>
            </a:r>
          </a:p>
          <a:p>
            <a:r>
              <a:rPr lang="en-IN" b="1" dirty="0"/>
              <a:t>Mobile Stations (MS): </a:t>
            </a:r>
            <a:r>
              <a:rPr lang="en-IN" dirty="0"/>
              <a:t>Mobile handsets (handheld or installed in vehicles), which is used by an user to communicate with another user. </a:t>
            </a:r>
          </a:p>
          <a:p>
            <a:r>
              <a:rPr lang="en-IN" b="1" dirty="0"/>
              <a:t>Cell</a:t>
            </a:r>
            <a:r>
              <a:rPr lang="en-IN" dirty="0"/>
              <a:t>: Each cellular service area is divided into small regions called cell (5 to 20 Km) </a:t>
            </a:r>
          </a:p>
          <a:p>
            <a:r>
              <a:rPr lang="en-IN" b="1" dirty="0"/>
              <a:t>Base Stations (BS): </a:t>
            </a:r>
            <a:r>
              <a:rPr lang="en-IN" dirty="0"/>
              <a:t>Each cell contains an antenna (</a:t>
            </a:r>
            <a:r>
              <a:rPr lang="en-IN" dirty="0" err="1"/>
              <a:t>transreciever</a:t>
            </a:r>
            <a:r>
              <a:rPr lang="en-IN" dirty="0"/>
              <a:t>), which is controlled by a small office. </a:t>
            </a:r>
          </a:p>
          <a:p>
            <a:r>
              <a:rPr lang="en-IN" b="1" dirty="0"/>
              <a:t>Mobile Switching </a:t>
            </a:r>
            <a:r>
              <a:rPr lang="en-IN" b="1" dirty="0" err="1"/>
              <a:t>Center</a:t>
            </a:r>
            <a:r>
              <a:rPr lang="en-IN" b="1" dirty="0"/>
              <a:t> (MSC</a:t>
            </a:r>
            <a:r>
              <a:rPr lang="en-IN" dirty="0"/>
              <a:t>): Each base station is controlled by a switching office, called mobile switching </a:t>
            </a:r>
            <a:r>
              <a:rPr lang="en-IN" dirty="0" err="1"/>
              <a:t>center</a:t>
            </a:r>
            <a:r>
              <a:rPr lang="en-IN" dirty="0"/>
              <a:t> . The MSC is mostly associated with communications switching functions, such as call set-up, release, and routing. It Switches voice traffic from the wireless network to the PSTN if the call is a mobile-to-landline call, or it switches to another MSC within the wireless network if the call is a mobile-to-mobile call.</a:t>
            </a:r>
          </a:p>
          <a:p>
            <a:r>
              <a:rPr lang="en-IN" b="1" dirty="0"/>
              <a:t>Public Switched Telephone Network (PSTN): </a:t>
            </a:r>
            <a:r>
              <a:rPr lang="en-IN" dirty="0"/>
              <a:t>Connects  several thousands of miles of transmission infrastructure, including fixed land lines, microwave, and satellite </a:t>
            </a:r>
            <a:r>
              <a:rPr lang="en-IN"/>
              <a:t>links.</a:t>
            </a:r>
            <a:endParaRPr lang="en-US" dirty="0"/>
          </a:p>
        </p:txBody>
      </p:sp>
      <p:sp>
        <p:nvSpPr>
          <p:cNvPr id="4" name="Slide Number Placeholder 3"/>
          <p:cNvSpPr>
            <a:spLocks noGrp="1"/>
          </p:cNvSpPr>
          <p:nvPr>
            <p:ph type="sldNum" sz="quarter" idx="12"/>
          </p:nvPr>
        </p:nvSpPr>
        <p:spPr/>
        <p:txBody>
          <a:bodyPr/>
          <a:lstStyle/>
          <a:p>
            <a:fld id="{5FF01793-B4B6-4D8C-921A-1DD513EF0474}" type="slidenum">
              <a:rPr lang="en-IN" smtClean="0"/>
              <a:pPr/>
              <a:t>11</a:t>
            </a:fld>
            <a:endParaRPr lang="en-IN" dirty="0"/>
          </a:p>
        </p:txBody>
      </p:sp>
    </p:spTree>
    <p:extLst>
      <p:ext uri="{BB962C8B-B14F-4D97-AF65-F5344CB8AC3E}">
        <p14:creationId xmlns:p14="http://schemas.microsoft.com/office/powerpoint/2010/main" val="26398976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Trunking Radio</a:t>
            </a:r>
          </a:p>
        </p:txBody>
      </p:sp>
      <p:sp>
        <p:nvSpPr>
          <p:cNvPr id="3" name="Content Placeholder 2"/>
          <p:cNvSpPr>
            <a:spLocks noGrp="1"/>
          </p:cNvSpPr>
          <p:nvPr>
            <p:ph idx="1"/>
          </p:nvPr>
        </p:nvSpPr>
        <p:spPr/>
        <p:txBody>
          <a:bodyPr/>
          <a:lstStyle/>
          <a:p>
            <a:r>
              <a:rPr lang="en-US" dirty="0"/>
              <a:t>Group Calls</a:t>
            </a:r>
          </a:p>
          <a:p>
            <a:r>
              <a:rPr lang="en-US" dirty="0"/>
              <a:t>Call Priorities</a:t>
            </a:r>
          </a:p>
          <a:p>
            <a:r>
              <a:rPr lang="en-US" dirty="0"/>
              <a:t>Relay networks</a:t>
            </a:r>
            <a:endParaRPr lang="en-IN" dirty="0"/>
          </a:p>
        </p:txBody>
      </p:sp>
      <p:pic>
        <p:nvPicPr>
          <p:cNvPr id="5" name="Picture 4"/>
          <p:cNvPicPr>
            <a:picLocks noChangeAspect="1"/>
          </p:cNvPicPr>
          <p:nvPr/>
        </p:nvPicPr>
        <p:blipFill>
          <a:blip r:embed="rId2"/>
          <a:stretch>
            <a:fillRect/>
          </a:stretch>
        </p:blipFill>
        <p:spPr>
          <a:xfrm>
            <a:off x="3275814" y="3350520"/>
            <a:ext cx="8096190" cy="2377646"/>
          </a:xfrm>
          <a:prstGeom prst="rect">
            <a:avLst/>
          </a:prstGeom>
        </p:spPr>
      </p:pic>
      <p:sp>
        <p:nvSpPr>
          <p:cNvPr id="6" name="Slide Number Placeholder 5"/>
          <p:cNvSpPr>
            <a:spLocks noGrp="1"/>
          </p:cNvSpPr>
          <p:nvPr>
            <p:ph type="sldNum" sz="quarter" idx="12"/>
          </p:nvPr>
        </p:nvSpPr>
        <p:spPr/>
        <p:txBody>
          <a:bodyPr/>
          <a:lstStyle/>
          <a:p>
            <a:fld id="{5FF01793-B4B6-4D8C-921A-1DD513EF0474}" type="slidenum">
              <a:rPr lang="en-IN" smtClean="0"/>
              <a:pPr/>
              <a:t>12</a:t>
            </a:fld>
            <a:endParaRPr lang="en-IN" dirty="0"/>
          </a:p>
        </p:txBody>
      </p:sp>
    </p:spTree>
    <p:extLst>
      <p:ext uri="{BB962C8B-B14F-4D97-AF65-F5344CB8AC3E}">
        <p14:creationId xmlns:p14="http://schemas.microsoft.com/office/powerpoint/2010/main" val="42115943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a:t>Cordless Telephony</a:t>
            </a:r>
            <a:endParaRPr lang="en-IN" dirty="0"/>
          </a:p>
        </p:txBody>
      </p:sp>
      <p:sp>
        <p:nvSpPr>
          <p:cNvPr id="3" name="Content Placeholder 2"/>
          <p:cNvSpPr>
            <a:spLocks noGrp="1"/>
          </p:cNvSpPr>
          <p:nvPr>
            <p:ph idx="1"/>
          </p:nvPr>
        </p:nvSpPr>
        <p:spPr/>
        <p:txBody>
          <a:bodyPr>
            <a:normAutofit/>
          </a:bodyPr>
          <a:lstStyle/>
          <a:p>
            <a:r>
              <a:rPr lang="en-US" dirty="0"/>
              <a:t>The BS does not need to have any network functionality. When a call is coming in from the PSTN, there is no need to find out the location of the MS. Similarly, there is no need to provide </a:t>
            </a:r>
            <a:r>
              <a:rPr lang="en-IN" dirty="0"/>
              <a:t>for handover between different BSs.</a:t>
            </a:r>
          </a:p>
          <a:p>
            <a:r>
              <a:rPr lang="en-US" dirty="0"/>
              <a:t>There is no central system. A user typically has one BS for his/her apartment or business under control, but no influence on any other BSs. For that reason, there is no need for (and no </a:t>
            </a:r>
            <a:r>
              <a:rPr lang="en-IN" dirty="0"/>
              <a:t>possibility for) frequency planning.</a:t>
            </a:r>
          </a:p>
          <a:p>
            <a:r>
              <a:rPr lang="en-US" dirty="0"/>
              <a:t>The fact that the cordless phone is under the control of the user also implies a different pricing structure: there are no network operators that can charge fees for connections from the MS to the BS; rather, the only occurring fees are the fees from the BS into the PSTN.</a:t>
            </a:r>
            <a:endParaRPr lang="en-IN" dirty="0"/>
          </a:p>
        </p:txBody>
      </p:sp>
      <p:sp>
        <p:nvSpPr>
          <p:cNvPr id="4" name="Slide Number Placeholder 3"/>
          <p:cNvSpPr>
            <a:spLocks noGrp="1"/>
          </p:cNvSpPr>
          <p:nvPr>
            <p:ph type="sldNum" sz="quarter" idx="12"/>
          </p:nvPr>
        </p:nvSpPr>
        <p:spPr/>
        <p:txBody>
          <a:bodyPr/>
          <a:lstStyle/>
          <a:p>
            <a:fld id="{5FF01793-B4B6-4D8C-921A-1DD513EF0474}" type="slidenum">
              <a:rPr lang="en-IN" smtClean="0"/>
              <a:pPr/>
              <a:t>13</a:t>
            </a:fld>
            <a:endParaRPr lang="en-IN" dirty="0"/>
          </a:p>
        </p:txBody>
      </p:sp>
      <p:pic>
        <p:nvPicPr>
          <p:cNvPr id="6" name="Picture 5"/>
          <p:cNvPicPr>
            <a:picLocks noChangeAspect="1"/>
          </p:cNvPicPr>
          <p:nvPr/>
        </p:nvPicPr>
        <p:blipFill>
          <a:blip r:embed="rId2"/>
          <a:stretch>
            <a:fillRect/>
          </a:stretch>
        </p:blipFill>
        <p:spPr>
          <a:xfrm>
            <a:off x="4773914" y="4681011"/>
            <a:ext cx="2853175" cy="1902117"/>
          </a:xfrm>
          <a:prstGeom prst="rect">
            <a:avLst/>
          </a:prstGeom>
        </p:spPr>
      </p:pic>
    </p:spTree>
    <p:extLst>
      <p:ext uri="{BB962C8B-B14F-4D97-AF65-F5344CB8AC3E}">
        <p14:creationId xmlns:p14="http://schemas.microsoft.com/office/powerpoint/2010/main" val="15497969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Contd..</a:t>
            </a:r>
          </a:p>
        </p:txBody>
      </p:sp>
      <p:sp>
        <p:nvSpPr>
          <p:cNvPr id="7" name="TextBox 6"/>
          <p:cNvSpPr txBox="1"/>
          <p:nvPr/>
        </p:nvSpPr>
        <p:spPr>
          <a:xfrm>
            <a:off x="8579958" y="2580153"/>
            <a:ext cx="1992573" cy="646331"/>
          </a:xfrm>
          <a:prstGeom prst="rect">
            <a:avLst/>
          </a:prstGeom>
          <a:noFill/>
        </p:spPr>
        <p:txBody>
          <a:bodyPr wrap="square" rtlCol="0">
            <a:spAutoFit/>
          </a:bodyPr>
          <a:lstStyle/>
          <a:p>
            <a:r>
              <a:rPr lang="en-US" b="1" dirty="0">
                <a:effectLst>
                  <a:outerShdw blurRad="38100" dist="38100" dir="2700000" algn="tl">
                    <a:srgbClr val="000000">
                      <a:alpha val="43137"/>
                    </a:srgbClr>
                  </a:outerShdw>
                </a:effectLst>
                <a:latin typeface="Baskerville Old Face" panose="02020602080505020303" pitchFamily="18" charset="0"/>
              </a:rPr>
              <a:t>Private automatic branch exchange</a:t>
            </a:r>
          </a:p>
        </p:txBody>
      </p:sp>
      <p:pic>
        <p:nvPicPr>
          <p:cNvPr id="6" name="Content Placeholder 5"/>
          <p:cNvPicPr>
            <a:picLocks noGrp="1" noChangeAspect="1"/>
          </p:cNvPicPr>
          <p:nvPr>
            <p:ph idx="1"/>
          </p:nvPr>
        </p:nvPicPr>
        <p:blipFill>
          <a:blip r:embed="rId2"/>
          <a:stretch>
            <a:fillRect/>
          </a:stretch>
        </p:blipFill>
        <p:spPr>
          <a:xfrm>
            <a:off x="3860955" y="1362851"/>
            <a:ext cx="4474852" cy="4810161"/>
          </a:xfrm>
          <a:prstGeom prst="rect">
            <a:avLst/>
          </a:prstGeom>
        </p:spPr>
      </p:pic>
      <p:sp>
        <p:nvSpPr>
          <p:cNvPr id="8" name="Slide Number Placeholder 7"/>
          <p:cNvSpPr>
            <a:spLocks noGrp="1"/>
          </p:cNvSpPr>
          <p:nvPr>
            <p:ph type="sldNum" sz="quarter" idx="12"/>
          </p:nvPr>
        </p:nvSpPr>
        <p:spPr/>
        <p:txBody>
          <a:bodyPr/>
          <a:lstStyle/>
          <a:p>
            <a:fld id="{5FF01793-B4B6-4D8C-921A-1DD513EF0474}" type="slidenum">
              <a:rPr lang="en-IN" smtClean="0"/>
              <a:pPr/>
              <a:t>14</a:t>
            </a:fld>
            <a:endParaRPr lang="en-IN" dirty="0"/>
          </a:p>
        </p:txBody>
      </p:sp>
    </p:spTree>
    <p:extLst>
      <p:ext uri="{BB962C8B-B14F-4D97-AF65-F5344CB8AC3E}">
        <p14:creationId xmlns:p14="http://schemas.microsoft.com/office/powerpoint/2010/main" val="9348490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The Difference Between a Cordless &amp; Cellular Phone</a:t>
            </a:r>
            <a:endParaRPr lang="en-US" dirty="0"/>
          </a:p>
        </p:txBody>
      </p:sp>
      <p:graphicFrame>
        <p:nvGraphicFramePr>
          <p:cNvPr id="4" name="Content Placeholder 3"/>
          <p:cNvGraphicFramePr>
            <a:graphicFrameLocks noGrp="1"/>
          </p:cNvGraphicFramePr>
          <p:nvPr>
            <p:ph idx="1"/>
          </p:nvPr>
        </p:nvGraphicFramePr>
        <p:xfrm>
          <a:off x="838200" y="1825624"/>
          <a:ext cx="10515600" cy="3361055"/>
        </p:xfrm>
        <a:graphic>
          <a:graphicData uri="http://schemas.openxmlformats.org/drawingml/2006/table">
            <a:tbl>
              <a:tblPr firstRow="1" bandRow="1">
                <a:tableStyleId>{5940675A-B579-460E-94D1-54222C63F5DA}</a:tableStyleId>
              </a:tblPr>
              <a:tblGrid>
                <a:gridCol w="5257800">
                  <a:extLst>
                    <a:ext uri="{9D8B030D-6E8A-4147-A177-3AD203B41FA5}">
                      <a16:colId xmlns:a16="http://schemas.microsoft.com/office/drawing/2014/main" val="20000"/>
                    </a:ext>
                  </a:extLst>
                </a:gridCol>
                <a:gridCol w="5257800">
                  <a:extLst>
                    <a:ext uri="{9D8B030D-6E8A-4147-A177-3AD203B41FA5}">
                      <a16:colId xmlns:a16="http://schemas.microsoft.com/office/drawing/2014/main" val="20001"/>
                    </a:ext>
                  </a:extLst>
                </a:gridCol>
              </a:tblGrid>
              <a:tr h="709295">
                <a:tc>
                  <a:txBody>
                    <a:bodyPr/>
                    <a:lstStyle/>
                    <a:p>
                      <a:pPr algn="ctr"/>
                      <a:r>
                        <a:rPr lang="en-US" dirty="0">
                          <a:latin typeface="Constantia" panose="02030602050306030303" pitchFamily="18" charset="0"/>
                        </a:rPr>
                        <a:t>CORDLESS</a:t>
                      </a:r>
                      <a:r>
                        <a:rPr lang="en-US" baseline="0" dirty="0">
                          <a:latin typeface="Constantia" panose="02030602050306030303" pitchFamily="18" charset="0"/>
                        </a:rPr>
                        <a:t> PHONES</a:t>
                      </a:r>
                      <a:endParaRPr lang="en-US" dirty="0">
                        <a:latin typeface="Constantia" panose="02030602050306030303" pitchFamily="18" charset="0"/>
                      </a:endParaRPr>
                    </a:p>
                  </a:txBody>
                  <a:tcPr/>
                </a:tc>
                <a:tc>
                  <a:txBody>
                    <a:bodyPr/>
                    <a:lstStyle/>
                    <a:p>
                      <a:pPr algn="ctr"/>
                      <a:r>
                        <a:rPr lang="en-US" dirty="0">
                          <a:latin typeface="Constantia" panose="02030602050306030303" pitchFamily="18" charset="0"/>
                        </a:rPr>
                        <a:t>CELL PHONES</a:t>
                      </a:r>
                    </a:p>
                  </a:txBody>
                  <a:tcPr/>
                </a:tc>
                <a:extLst>
                  <a:ext uri="{0D108BD9-81ED-4DB2-BD59-A6C34878D82A}">
                    <a16:rowId xmlns:a16="http://schemas.microsoft.com/office/drawing/2014/main" val="10000"/>
                  </a:ext>
                </a:extLst>
              </a:tr>
              <a:tr h="709295">
                <a:tc>
                  <a:txBody>
                    <a:bodyPr/>
                    <a:lstStyle/>
                    <a:p>
                      <a:pPr algn="ctr"/>
                      <a:r>
                        <a:rPr lang="en-IN" dirty="0">
                          <a:latin typeface="Constantia" panose="02030602050306030303" pitchFamily="18" charset="0"/>
                        </a:rPr>
                        <a:t>Cordless phones consist of a base station and the cordless phone itself. A cordless phone will not work if it is outside of the range of the base station.</a:t>
                      </a:r>
                      <a:endParaRPr lang="en-US" dirty="0">
                        <a:latin typeface="Constantia" panose="02030602050306030303" pitchFamily="18" charset="0"/>
                      </a:endParaRPr>
                    </a:p>
                  </a:txBody>
                  <a:tcPr/>
                </a:tc>
                <a:tc>
                  <a:txBody>
                    <a:bodyPr/>
                    <a:lstStyle/>
                    <a:p>
                      <a:pPr algn="ctr"/>
                      <a:r>
                        <a:rPr lang="en-IN" dirty="0">
                          <a:latin typeface="Constantia" panose="02030602050306030303" pitchFamily="18" charset="0"/>
                        </a:rPr>
                        <a:t>If the cell phone moves outside of the tower's range, the cell phone network automatically transfers the call to another tower so that the user can continue his call as long as he is within range of at least one tower.</a:t>
                      </a:r>
                      <a:endParaRPr lang="en-US" dirty="0">
                        <a:latin typeface="Constantia" panose="02030602050306030303" pitchFamily="18" charset="0"/>
                      </a:endParaRPr>
                    </a:p>
                  </a:txBody>
                  <a:tcPr/>
                </a:tc>
                <a:extLst>
                  <a:ext uri="{0D108BD9-81ED-4DB2-BD59-A6C34878D82A}">
                    <a16:rowId xmlns:a16="http://schemas.microsoft.com/office/drawing/2014/main" val="10001"/>
                  </a:ext>
                </a:extLst>
              </a:tr>
              <a:tr h="709295">
                <a:tc>
                  <a:txBody>
                    <a:bodyPr/>
                    <a:lstStyle/>
                    <a:p>
                      <a:pPr algn="ctr"/>
                      <a:r>
                        <a:rPr lang="en-IN" sz="1800" b="0" i="0" kern="1200" dirty="0">
                          <a:solidFill>
                            <a:schemeClr val="tx1"/>
                          </a:solidFill>
                          <a:effectLst/>
                          <a:latin typeface="Constantia" panose="02030602050306030303" pitchFamily="18" charset="0"/>
                          <a:ea typeface="+mn-ea"/>
                          <a:cs typeface="+mn-cs"/>
                        </a:rPr>
                        <a:t>Cordless phones do not need to be registered with the phone company. </a:t>
                      </a:r>
                      <a:endParaRPr lang="en-US" dirty="0">
                        <a:latin typeface="Constantia" panose="02030602050306030303" pitchFamily="18" charset="0"/>
                      </a:endParaRPr>
                    </a:p>
                  </a:txBody>
                  <a:tcPr/>
                </a:tc>
                <a:tc>
                  <a:txBody>
                    <a:bodyPr/>
                    <a:lstStyle/>
                    <a:p>
                      <a:pPr algn="ctr"/>
                      <a:r>
                        <a:rPr lang="en-IN" dirty="0">
                          <a:latin typeface="Constantia" panose="02030602050306030303" pitchFamily="18" charset="0"/>
                        </a:rPr>
                        <a:t>Before using a cell phone, you need to activate the device with the cellular service provider either by installing an activated SIM card or by contacting the service providers.</a:t>
                      </a:r>
                      <a:endParaRPr lang="en-US" dirty="0">
                        <a:latin typeface="Constantia" panose="02030602050306030303" pitchFamily="18" charset="0"/>
                      </a:endParaRPr>
                    </a:p>
                  </a:txBody>
                  <a:tcPr/>
                </a:tc>
                <a:extLst>
                  <a:ext uri="{0D108BD9-81ED-4DB2-BD59-A6C34878D82A}">
                    <a16:rowId xmlns:a16="http://schemas.microsoft.com/office/drawing/2014/main" val="10002"/>
                  </a:ext>
                </a:extLst>
              </a:tr>
            </a:tbl>
          </a:graphicData>
        </a:graphic>
      </p:graphicFrame>
      <p:sp>
        <p:nvSpPr>
          <p:cNvPr id="3" name="Slide Number Placeholder 2"/>
          <p:cNvSpPr>
            <a:spLocks noGrp="1"/>
          </p:cNvSpPr>
          <p:nvPr>
            <p:ph type="sldNum" sz="quarter" idx="12"/>
          </p:nvPr>
        </p:nvSpPr>
        <p:spPr/>
        <p:txBody>
          <a:bodyPr/>
          <a:lstStyle/>
          <a:p>
            <a:fld id="{5FF01793-B4B6-4D8C-921A-1DD513EF0474}" type="slidenum">
              <a:rPr lang="en-IN" smtClean="0"/>
              <a:pPr/>
              <a:t>15</a:t>
            </a:fld>
            <a:endParaRPr lang="en-IN" dirty="0"/>
          </a:p>
        </p:txBody>
      </p:sp>
    </p:spTree>
    <p:extLst>
      <p:ext uri="{BB962C8B-B14F-4D97-AF65-F5344CB8AC3E}">
        <p14:creationId xmlns:p14="http://schemas.microsoft.com/office/powerpoint/2010/main" val="32097230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 Fixed Wireless Access (FWA)</a:t>
            </a:r>
            <a:endParaRPr lang="en-US" dirty="0"/>
          </a:p>
        </p:txBody>
      </p:sp>
      <p:sp>
        <p:nvSpPr>
          <p:cNvPr id="3" name="Content Placeholder 2"/>
          <p:cNvSpPr>
            <a:spLocks noGrp="1"/>
          </p:cNvSpPr>
          <p:nvPr>
            <p:ph idx="1"/>
          </p:nvPr>
        </p:nvSpPr>
        <p:spPr/>
        <p:txBody>
          <a:bodyPr/>
          <a:lstStyle/>
          <a:p>
            <a:r>
              <a:rPr lang="en-IN" dirty="0"/>
              <a:t>It is a type of wireless broadband data communication, which is performed between two fixed locations - connected through fixed wireless access devices and equipment..</a:t>
            </a:r>
          </a:p>
          <a:p>
            <a:r>
              <a:rPr lang="en-IN" dirty="0"/>
              <a:t>Traditionally, enterprises used leased lines or cables to connect two different locations. FWA is cheaper alternative, specifically in densely populated areas. </a:t>
            </a:r>
          </a:p>
          <a:p>
            <a:r>
              <a:rPr lang="en-IN" dirty="0"/>
              <a:t>Typically, FWA employs radio links as the communication and connecting medium between both locations. Usually, the fixed wireless broadcasting equipment is hoisted at building roofs on both the locations to ensure an obstruction free data transmission. </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35586" y="4039953"/>
            <a:ext cx="4191000" cy="2543175"/>
          </a:xfrm>
          <a:prstGeom prst="rect">
            <a:avLst/>
          </a:prstGeom>
        </p:spPr>
      </p:pic>
      <p:sp>
        <p:nvSpPr>
          <p:cNvPr id="5" name="Slide Number Placeholder 4"/>
          <p:cNvSpPr>
            <a:spLocks noGrp="1"/>
          </p:cNvSpPr>
          <p:nvPr>
            <p:ph type="sldNum" sz="quarter" idx="12"/>
          </p:nvPr>
        </p:nvSpPr>
        <p:spPr/>
        <p:txBody>
          <a:bodyPr/>
          <a:lstStyle/>
          <a:p>
            <a:fld id="{5FF01793-B4B6-4D8C-921A-1DD513EF0474}" type="slidenum">
              <a:rPr lang="en-IN" smtClean="0"/>
              <a:pPr/>
              <a:t>16</a:t>
            </a:fld>
            <a:endParaRPr lang="en-IN" dirty="0"/>
          </a:p>
        </p:txBody>
      </p:sp>
    </p:spTree>
    <p:extLst>
      <p:ext uri="{BB962C8B-B14F-4D97-AF65-F5344CB8AC3E}">
        <p14:creationId xmlns:p14="http://schemas.microsoft.com/office/powerpoint/2010/main" val="18902013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Ad-Hoc Networks</a:t>
            </a:r>
          </a:p>
        </p:txBody>
      </p:sp>
      <p:pic>
        <p:nvPicPr>
          <p:cNvPr id="4" name="Content Placeholder 3"/>
          <p:cNvPicPr>
            <a:picLocks noGrp="1" noChangeAspect="1"/>
          </p:cNvPicPr>
          <p:nvPr>
            <p:ph idx="1"/>
          </p:nvPr>
        </p:nvPicPr>
        <p:blipFill>
          <a:blip r:embed="rId2"/>
          <a:stretch>
            <a:fillRect/>
          </a:stretch>
        </p:blipFill>
        <p:spPr>
          <a:xfrm>
            <a:off x="449580" y="1507808"/>
            <a:ext cx="5646420" cy="3148806"/>
          </a:xfrm>
          <a:prstGeom prst="rect">
            <a:avLst/>
          </a:prstGeom>
        </p:spPr>
      </p:pic>
      <p:pic>
        <p:nvPicPr>
          <p:cNvPr id="3" name="Picture 2"/>
          <p:cNvPicPr>
            <a:picLocks noChangeAspect="1"/>
          </p:cNvPicPr>
          <p:nvPr/>
        </p:nvPicPr>
        <p:blipFill>
          <a:blip r:embed="rId3"/>
          <a:stretch>
            <a:fillRect/>
          </a:stretch>
        </p:blipFill>
        <p:spPr>
          <a:xfrm>
            <a:off x="6994207" y="1507808"/>
            <a:ext cx="4010025" cy="2447925"/>
          </a:xfrm>
          <a:prstGeom prst="rect">
            <a:avLst/>
          </a:prstGeom>
        </p:spPr>
      </p:pic>
      <p:pic>
        <p:nvPicPr>
          <p:cNvPr id="5" name="Picture 4"/>
          <p:cNvPicPr>
            <a:picLocks noChangeAspect="1"/>
          </p:cNvPicPr>
          <p:nvPr/>
        </p:nvPicPr>
        <p:blipFill>
          <a:blip r:embed="rId4"/>
          <a:stretch>
            <a:fillRect/>
          </a:stretch>
        </p:blipFill>
        <p:spPr>
          <a:xfrm>
            <a:off x="6994207" y="4849177"/>
            <a:ext cx="3048000" cy="1685925"/>
          </a:xfrm>
          <a:prstGeom prst="rect">
            <a:avLst/>
          </a:prstGeom>
        </p:spPr>
      </p:pic>
      <p:sp>
        <p:nvSpPr>
          <p:cNvPr id="6" name="TextBox 5"/>
          <p:cNvSpPr txBox="1"/>
          <p:nvPr/>
        </p:nvSpPr>
        <p:spPr>
          <a:xfrm>
            <a:off x="3821373" y="5263246"/>
            <a:ext cx="1992573" cy="369332"/>
          </a:xfrm>
          <a:prstGeom prst="rect">
            <a:avLst/>
          </a:prstGeom>
          <a:noFill/>
        </p:spPr>
        <p:txBody>
          <a:bodyPr wrap="square" rtlCol="0">
            <a:spAutoFit/>
          </a:bodyPr>
          <a:lstStyle/>
          <a:p>
            <a:r>
              <a:rPr lang="en-US" b="1" dirty="0">
                <a:effectLst>
                  <a:outerShdw blurRad="38100" dist="38100" dir="2700000" algn="tl">
                    <a:srgbClr val="000000">
                      <a:alpha val="43137"/>
                    </a:srgbClr>
                  </a:outerShdw>
                </a:effectLst>
                <a:latin typeface="Baskerville Old Face" panose="02020602080505020303" pitchFamily="18" charset="0"/>
              </a:rPr>
              <a:t>EX: Sensors</a:t>
            </a:r>
          </a:p>
        </p:txBody>
      </p:sp>
      <p:sp>
        <p:nvSpPr>
          <p:cNvPr id="7" name="Slide Number Placeholder 6"/>
          <p:cNvSpPr>
            <a:spLocks noGrp="1"/>
          </p:cNvSpPr>
          <p:nvPr>
            <p:ph type="sldNum" sz="quarter" idx="12"/>
          </p:nvPr>
        </p:nvSpPr>
        <p:spPr/>
        <p:txBody>
          <a:bodyPr/>
          <a:lstStyle/>
          <a:p>
            <a:fld id="{5FF01793-B4B6-4D8C-921A-1DD513EF0474}" type="slidenum">
              <a:rPr lang="en-IN" smtClean="0"/>
              <a:pPr/>
              <a:t>17</a:t>
            </a:fld>
            <a:endParaRPr lang="en-IN" dirty="0"/>
          </a:p>
        </p:txBody>
      </p:sp>
    </p:spTree>
    <p:extLst>
      <p:ext uri="{BB962C8B-B14F-4D97-AF65-F5344CB8AC3E}">
        <p14:creationId xmlns:p14="http://schemas.microsoft.com/office/powerpoint/2010/main" val="30888356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55519" y="1639682"/>
            <a:ext cx="4708478" cy="4265120"/>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36729" y="2009804"/>
            <a:ext cx="4817660" cy="3524876"/>
          </a:xfrm>
          <a:prstGeom prst="rect">
            <a:avLst/>
          </a:prstGeom>
        </p:spPr>
      </p:pic>
      <p:sp>
        <p:nvSpPr>
          <p:cNvPr id="2" name="Title 1"/>
          <p:cNvSpPr>
            <a:spLocks noGrp="1"/>
          </p:cNvSpPr>
          <p:nvPr>
            <p:ph type="title"/>
          </p:nvPr>
        </p:nvSpPr>
        <p:spPr/>
        <p:txBody>
          <a:bodyPr/>
          <a:lstStyle/>
          <a:p>
            <a:r>
              <a:rPr lang="en-US" dirty="0"/>
              <a:t>Contd..</a:t>
            </a:r>
            <a:endParaRPr lang="en-IN" dirty="0"/>
          </a:p>
        </p:txBody>
      </p:sp>
      <p:sp>
        <p:nvSpPr>
          <p:cNvPr id="3" name="Content Placeholder 2"/>
          <p:cNvSpPr>
            <a:spLocks noGrp="1"/>
          </p:cNvSpPr>
          <p:nvPr>
            <p:ph idx="1"/>
          </p:nvPr>
        </p:nvSpPr>
        <p:spPr/>
        <p:txBody>
          <a:bodyPr/>
          <a:lstStyle/>
          <a:p>
            <a:endParaRPr lang="en-IN"/>
          </a:p>
        </p:txBody>
      </p:sp>
      <p:sp>
        <p:nvSpPr>
          <p:cNvPr id="6" name="Slide Number Placeholder 5"/>
          <p:cNvSpPr>
            <a:spLocks noGrp="1"/>
          </p:cNvSpPr>
          <p:nvPr>
            <p:ph type="sldNum" sz="quarter" idx="12"/>
          </p:nvPr>
        </p:nvSpPr>
        <p:spPr/>
        <p:txBody>
          <a:bodyPr/>
          <a:lstStyle/>
          <a:p>
            <a:fld id="{5FF01793-B4B6-4D8C-921A-1DD513EF0474}" type="slidenum">
              <a:rPr lang="en-IN" smtClean="0"/>
              <a:pPr/>
              <a:t>18</a:t>
            </a:fld>
            <a:endParaRPr lang="en-IN" dirty="0"/>
          </a:p>
        </p:txBody>
      </p:sp>
    </p:spTree>
    <p:extLst>
      <p:ext uri="{BB962C8B-B14F-4D97-AF65-F5344CB8AC3E}">
        <p14:creationId xmlns:p14="http://schemas.microsoft.com/office/powerpoint/2010/main" val="35939493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Satellite Communication</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928257" y="1978071"/>
            <a:ext cx="5943600" cy="3582193"/>
          </a:xfrm>
        </p:spPr>
      </p:pic>
      <p:sp>
        <p:nvSpPr>
          <p:cNvPr id="3" name="Slide Number Placeholder 2"/>
          <p:cNvSpPr>
            <a:spLocks noGrp="1"/>
          </p:cNvSpPr>
          <p:nvPr>
            <p:ph type="sldNum" sz="quarter" idx="12"/>
          </p:nvPr>
        </p:nvSpPr>
        <p:spPr/>
        <p:txBody>
          <a:bodyPr/>
          <a:lstStyle/>
          <a:p>
            <a:fld id="{5FF01793-B4B6-4D8C-921A-1DD513EF0474}" type="slidenum">
              <a:rPr lang="en-IN" smtClean="0"/>
              <a:pPr/>
              <a:t>19</a:t>
            </a:fld>
            <a:endParaRPr lang="en-IN" dirty="0"/>
          </a:p>
        </p:txBody>
      </p:sp>
    </p:spTree>
    <p:extLst>
      <p:ext uri="{BB962C8B-B14F-4D97-AF65-F5344CB8AC3E}">
        <p14:creationId xmlns:p14="http://schemas.microsoft.com/office/powerpoint/2010/main" val="8773917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5492" name="Rectangle 4"/>
          <p:cNvSpPr>
            <a:spLocks noGrp="1" noChangeArrowheads="1"/>
          </p:cNvSpPr>
          <p:nvPr>
            <p:ph type="title"/>
          </p:nvPr>
        </p:nvSpPr>
        <p:spPr>
          <a:xfrm>
            <a:off x="387893" y="171451"/>
            <a:ext cx="8305800" cy="827433"/>
          </a:xfrm>
        </p:spPr>
        <p:txBody>
          <a:bodyPr/>
          <a:lstStyle/>
          <a:p>
            <a:pPr>
              <a:defRPr/>
            </a:pPr>
            <a:r>
              <a:rPr lang="en-US" altLang="en-US" dirty="0"/>
              <a:t>Wireless everywhere…</a:t>
            </a:r>
          </a:p>
        </p:txBody>
      </p:sp>
      <p:sp>
        <p:nvSpPr>
          <p:cNvPr id="23555" name="Rectangle 5"/>
          <p:cNvSpPr>
            <a:spLocks noGrp="1" noChangeArrowheads="1"/>
          </p:cNvSpPr>
          <p:nvPr>
            <p:ph sz="quarter" idx="4294967295"/>
          </p:nvPr>
        </p:nvSpPr>
        <p:spPr>
          <a:xfrm>
            <a:off x="387893" y="1033673"/>
            <a:ext cx="11224987" cy="5105400"/>
          </a:xfrm>
          <a:prstGeom prst="rect">
            <a:avLst/>
          </a:prstGeom>
        </p:spPr>
        <p:txBody>
          <a:bodyPr>
            <a:normAutofit/>
          </a:bodyPr>
          <a:lstStyle/>
          <a:p>
            <a:pPr eaLnBrk="1" hangingPunct="1">
              <a:lnSpc>
                <a:spcPct val="90000"/>
              </a:lnSpc>
            </a:pPr>
            <a:r>
              <a:rPr lang="en-US" altLang="en-US" dirty="0"/>
              <a:t>Remote control</a:t>
            </a:r>
          </a:p>
          <a:p>
            <a:pPr eaLnBrk="1" hangingPunct="1">
              <a:lnSpc>
                <a:spcPct val="90000"/>
              </a:lnSpc>
            </a:pPr>
            <a:r>
              <a:rPr lang="en-US" altLang="en-US" dirty="0"/>
              <a:t>Cordless telephone</a:t>
            </a:r>
          </a:p>
          <a:p>
            <a:pPr eaLnBrk="1" hangingPunct="1">
              <a:lnSpc>
                <a:spcPct val="90000"/>
              </a:lnSpc>
            </a:pPr>
            <a:r>
              <a:rPr lang="en-US" altLang="en-US" dirty="0"/>
              <a:t>Headsets</a:t>
            </a:r>
          </a:p>
          <a:p>
            <a:pPr eaLnBrk="1" hangingPunct="1">
              <a:lnSpc>
                <a:spcPct val="90000"/>
              </a:lnSpc>
            </a:pPr>
            <a:r>
              <a:rPr lang="en-US" altLang="en-US" dirty="0"/>
              <a:t>Cell phones/modems</a:t>
            </a:r>
          </a:p>
          <a:p>
            <a:pPr eaLnBrk="1" hangingPunct="1">
              <a:lnSpc>
                <a:spcPct val="90000"/>
              </a:lnSpc>
            </a:pPr>
            <a:r>
              <a:rPr lang="en-US" altLang="en-US" dirty="0"/>
              <a:t>Radio!</a:t>
            </a:r>
          </a:p>
          <a:p>
            <a:pPr eaLnBrk="1" hangingPunct="1">
              <a:lnSpc>
                <a:spcPct val="90000"/>
              </a:lnSpc>
            </a:pPr>
            <a:r>
              <a:rPr lang="en-US" altLang="en-US" dirty="0"/>
              <a:t>Pagers</a:t>
            </a:r>
          </a:p>
          <a:p>
            <a:pPr eaLnBrk="1" hangingPunct="1">
              <a:lnSpc>
                <a:spcPct val="90000"/>
              </a:lnSpc>
            </a:pPr>
            <a:r>
              <a:rPr lang="en-US" altLang="en-US" dirty="0"/>
              <a:t>Satellite TV</a:t>
            </a:r>
          </a:p>
          <a:p>
            <a:pPr eaLnBrk="1" hangingPunct="1">
              <a:lnSpc>
                <a:spcPct val="90000"/>
              </a:lnSpc>
            </a:pPr>
            <a:r>
              <a:rPr lang="en-US" altLang="en-US" dirty="0"/>
              <a:t>Wireless LAN cards</a:t>
            </a:r>
          </a:p>
          <a:p>
            <a:pPr eaLnBrk="1" hangingPunct="1">
              <a:lnSpc>
                <a:spcPct val="90000"/>
              </a:lnSpc>
            </a:pPr>
            <a:r>
              <a:rPr lang="en-US" altLang="en-US" dirty="0"/>
              <a:t>Cordless headsets, mouse, keyboards, etc.</a:t>
            </a:r>
          </a:p>
          <a:p>
            <a:pPr eaLnBrk="1" hangingPunct="1">
              <a:lnSpc>
                <a:spcPct val="90000"/>
              </a:lnSpc>
            </a:pPr>
            <a:r>
              <a:rPr lang="en-US" altLang="en-US" dirty="0"/>
              <a:t>PDAs.</a:t>
            </a:r>
          </a:p>
        </p:txBody>
      </p:sp>
      <p:sp>
        <p:nvSpPr>
          <p:cNvPr id="23557" name="Text Box 2"/>
          <p:cNvSpPr txBox="1">
            <a:spLocks noChangeArrowheads="1"/>
          </p:cNvSpPr>
          <p:nvPr/>
        </p:nvSpPr>
        <p:spPr bwMode="auto">
          <a:xfrm>
            <a:off x="2590801" y="1295400"/>
            <a:ext cx="6873875" cy="3693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lnSpc>
                <a:spcPct val="120000"/>
              </a:lnSpc>
              <a:spcBef>
                <a:spcPts val="1000"/>
              </a:spcBef>
              <a:buClr>
                <a:schemeClr val="tx1"/>
              </a:buClr>
              <a:buFont typeface="Arial" panose="020B0604020202020204" pitchFamily="34" charset="0"/>
              <a:buChar char="•"/>
              <a:defRPr sz="2000">
                <a:solidFill>
                  <a:schemeClr val="tx1"/>
                </a:solidFill>
                <a:latin typeface="Century Schoolbook" panose="02040604050505020304" pitchFamily="18"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Century Schoolbook" panose="02040604050505020304" pitchFamily="18"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Century Schoolbook" panose="02040604050505020304" pitchFamily="18"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Century Schoolbook" panose="02040604050505020304" pitchFamily="18"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Century Schoolbook" panose="02040604050505020304" pitchFamily="18" charset="0"/>
              </a:defRPr>
            </a:lvl5pPr>
            <a:lvl6pPr marL="2514600" indent="-228600" eaLnBrk="0" fontAlgn="base" hangingPunct="0">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Century Schoolbook" panose="02040604050505020304" pitchFamily="18" charset="0"/>
              </a:defRPr>
            </a:lvl6pPr>
            <a:lvl7pPr marL="2971800" indent="-228600" eaLnBrk="0" fontAlgn="base" hangingPunct="0">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Century Schoolbook" panose="02040604050505020304" pitchFamily="18" charset="0"/>
              </a:defRPr>
            </a:lvl7pPr>
            <a:lvl8pPr marL="3429000" indent="-228600" eaLnBrk="0" fontAlgn="base" hangingPunct="0">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Century Schoolbook" panose="02040604050505020304" pitchFamily="18" charset="0"/>
              </a:defRPr>
            </a:lvl8pPr>
            <a:lvl9pPr marL="3886200" indent="-228600" eaLnBrk="0" fontAlgn="base" hangingPunct="0">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Century Schoolbook" panose="02040604050505020304" pitchFamily="18" charset="0"/>
              </a:defRPr>
            </a:lvl9pPr>
          </a:lstStyle>
          <a:p>
            <a:pPr eaLnBrk="1" hangingPunct="1">
              <a:lnSpc>
                <a:spcPct val="100000"/>
              </a:lnSpc>
              <a:spcBef>
                <a:spcPct val="50000"/>
              </a:spcBef>
              <a:buClrTx/>
              <a:buFontTx/>
              <a:buNone/>
            </a:pPr>
            <a:endParaRPr kumimoji="1" lang="en-US" altLang="en-US" sz="1800">
              <a:solidFill>
                <a:srgbClr val="CC9900"/>
              </a:solidFill>
              <a:latin typeface="Times New Roman" panose="02020603050405020304" pitchFamily="18" charset="0"/>
            </a:endParaRPr>
          </a:p>
        </p:txBody>
      </p:sp>
      <p:sp>
        <p:nvSpPr>
          <p:cNvPr id="23558" name="Text Box 3"/>
          <p:cNvSpPr txBox="1">
            <a:spLocks noChangeArrowheads="1"/>
          </p:cNvSpPr>
          <p:nvPr/>
        </p:nvSpPr>
        <p:spPr bwMode="auto">
          <a:xfrm>
            <a:off x="-427038" y="818941"/>
            <a:ext cx="6950075"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lnSpc>
                <a:spcPct val="120000"/>
              </a:lnSpc>
              <a:spcBef>
                <a:spcPts val="1000"/>
              </a:spcBef>
              <a:buClr>
                <a:schemeClr val="tx1"/>
              </a:buClr>
              <a:buFont typeface="Arial" panose="020B0604020202020204" pitchFamily="34" charset="0"/>
              <a:buChar char="•"/>
              <a:defRPr sz="2000">
                <a:solidFill>
                  <a:schemeClr val="tx1"/>
                </a:solidFill>
                <a:latin typeface="Century Schoolbook" panose="02040604050505020304" pitchFamily="18"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Century Schoolbook" panose="02040604050505020304" pitchFamily="18"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Century Schoolbook" panose="02040604050505020304" pitchFamily="18"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Century Schoolbook" panose="02040604050505020304" pitchFamily="18"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Century Schoolbook" panose="02040604050505020304" pitchFamily="18" charset="0"/>
              </a:defRPr>
            </a:lvl5pPr>
            <a:lvl6pPr marL="2514600" indent="-228600" eaLnBrk="0" fontAlgn="base" hangingPunct="0">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Century Schoolbook" panose="02040604050505020304" pitchFamily="18" charset="0"/>
              </a:defRPr>
            </a:lvl6pPr>
            <a:lvl7pPr marL="2971800" indent="-228600" eaLnBrk="0" fontAlgn="base" hangingPunct="0">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Century Schoolbook" panose="02040604050505020304" pitchFamily="18" charset="0"/>
              </a:defRPr>
            </a:lvl7pPr>
            <a:lvl8pPr marL="3429000" indent="-228600" eaLnBrk="0" fontAlgn="base" hangingPunct="0">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Century Schoolbook" panose="02040604050505020304" pitchFamily="18" charset="0"/>
              </a:defRPr>
            </a:lvl8pPr>
            <a:lvl9pPr marL="3886200" indent="-228600" eaLnBrk="0" fontAlgn="base" hangingPunct="0">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Century Schoolbook" panose="02040604050505020304" pitchFamily="18" charset="0"/>
              </a:defRPr>
            </a:lvl9pPr>
          </a:lstStyle>
          <a:p>
            <a:pPr eaLnBrk="1" hangingPunct="1">
              <a:lnSpc>
                <a:spcPct val="100000"/>
              </a:lnSpc>
              <a:spcBef>
                <a:spcPct val="50000"/>
              </a:spcBef>
              <a:buClrTx/>
              <a:buFontTx/>
              <a:buNone/>
            </a:pPr>
            <a:endParaRPr kumimoji="1" lang="en-US" altLang="en-US" sz="3000">
              <a:latin typeface="Tahoma" panose="020B0604030504040204" pitchFamily="34" charset="0"/>
            </a:endParaRPr>
          </a:p>
        </p:txBody>
      </p:sp>
      <p:pic>
        <p:nvPicPr>
          <p:cNvPr id="5" name="Picture 4"/>
          <p:cNvPicPr>
            <a:picLocks noChangeAspect="1"/>
          </p:cNvPicPr>
          <p:nvPr/>
        </p:nvPicPr>
        <p:blipFill>
          <a:blip r:embed="rId2"/>
          <a:stretch>
            <a:fillRect/>
          </a:stretch>
        </p:blipFill>
        <p:spPr>
          <a:xfrm>
            <a:off x="6210459" y="585167"/>
            <a:ext cx="5715000" cy="5905500"/>
          </a:xfrm>
          <a:prstGeom prst="rect">
            <a:avLst/>
          </a:prstGeom>
        </p:spPr>
      </p:pic>
    </p:spTree>
    <p:extLst>
      <p:ext uri="{BB962C8B-B14F-4D97-AF65-F5344CB8AC3E}">
        <p14:creationId xmlns:p14="http://schemas.microsoft.com/office/powerpoint/2010/main" val="9848610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Personal Area N/W &amp; Body area N/w</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1878273"/>
            <a:ext cx="4572000" cy="342900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87403" y="1878273"/>
            <a:ext cx="4843818" cy="3807157"/>
          </a:xfrm>
          <a:prstGeom prst="rect">
            <a:avLst/>
          </a:prstGeom>
        </p:spPr>
      </p:pic>
      <p:sp>
        <p:nvSpPr>
          <p:cNvPr id="3" name="Slide Number Placeholder 2"/>
          <p:cNvSpPr>
            <a:spLocks noGrp="1"/>
          </p:cNvSpPr>
          <p:nvPr>
            <p:ph type="sldNum" sz="quarter" idx="12"/>
          </p:nvPr>
        </p:nvSpPr>
        <p:spPr/>
        <p:txBody>
          <a:bodyPr/>
          <a:lstStyle/>
          <a:p>
            <a:fld id="{5FF01793-B4B6-4D8C-921A-1DD513EF0474}" type="slidenum">
              <a:rPr lang="en-IN" smtClean="0"/>
              <a:pPr/>
              <a:t>20</a:t>
            </a:fld>
            <a:endParaRPr lang="en-IN" dirty="0"/>
          </a:p>
        </p:txBody>
      </p:sp>
    </p:spTree>
    <p:extLst>
      <p:ext uri="{BB962C8B-B14F-4D97-AF65-F5344CB8AC3E}">
        <p14:creationId xmlns:p14="http://schemas.microsoft.com/office/powerpoint/2010/main" val="24789831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Requirements for the Services</a:t>
            </a:r>
            <a:endParaRPr lang="en-US" dirty="0"/>
          </a:p>
        </p:txBody>
      </p:sp>
      <p:sp>
        <p:nvSpPr>
          <p:cNvPr id="3" name="Content Placeholder 2"/>
          <p:cNvSpPr>
            <a:spLocks noGrp="1"/>
          </p:cNvSpPr>
          <p:nvPr>
            <p:ph idx="1"/>
          </p:nvPr>
        </p:nvSpPr>
        <p:spPr/>
        <p:txBody>
          <a:bodyPr/>
          <a:lstStyle/>
          <a:p>
            <a:r>
              <a:rPr lang="en-US" i="1" dirty="0"/>
              <a:t>Data Rate</a:t>
            </a:r>
          </a:p>
          <a:p>
            <a:r>
              <a:rPr lang="en-US" i="1" dirty="0"/>
              <a:t>Range and no. of users</a:t>
            </a:r>
          </a:p>
          <a:p>
            <a:r>
              <a:rPr lang="en-US" i="1" dirty="0"/>
              <a:t>Mobility</a:t>
            </a:r>
          </a:p>
          <a:p>
            <a:r>
              <a:rPr lang="en-US" i="1" dirty="0"/>
              <a:t>Energy Consumption</a:t>
            </a:r>
          </a:p>
          <a:p>
            <a:r>
              <a:rPr lang="en-US" i="1" dirty="0"/>
              <a:t>Direction of transmission</a:t>
            </a:r>
          </a:p>
          <a:p>
            <a:r>
              <a:rPr lang="en-US" i="1" dirty="0"/>
              <a:t>Service Quality</a:t>
            </a:r>
            <a:endParaRPr lang="en-US" dirty="0"/>
          </a:p>
        </p:txBody>
      </p:sp>
      <p:sp>
        <p:nvSpPr>
          <p:cNvPr id="4" name="Slide Number Placeholder 3"/>
          <p:cNvSpPr>
            <a:spLocks noGrp="1"/>
          </p:cNvSpPr>
          <p:nvPr>
            <p:ph type="sldNum" sz="quarter" idx="12"/>
          </p:nvPr>
        </p:nvSpPr>
        <p:spPr/>
        <p:txBody>
          <a:bodyPr/>
          <a:lstStyle/>
          <a:p>
            <a:fld id="{5FF01793-B4B6-4D8C-921A-1DD513EF0474}" type="slidenum">
              <a:rPr lang="en-IN" smtClean="0"/>
              <a:pPr/>
              <a:t>21</a:t>
            </a:fld>
            <a:endParaRPr lang="en-IN" dirty="0"/>
          </a:p>
        </p:txBody>
      </p:sp>
    </p:spTree>
    <p:extLst>
      <p:ext uri="{BB962C8B-B14F-4D97-AF65-F5344CB8AC3E}">
        <p14:creationId xmlns:p14="http://schemas.microsoft.com/office/powerpoint/2010/main" val="8389537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Rates</a:t>
            </a:r>
          </a:p>
        </p:txBody>
      </p:sp>
      <p:sp>
        <p:nvSpPr>
          <p:cNvPr id="3" name="Content Placeholder 2"/>
          <p:cNvSpPr>
            <a:spLocks noGrp="1"/>
          </p:cNvSpPr>
          <p:nvPr>
            <p:ph idx="1"/>
          </p:nvPr>
        </p:nvSpPr>
        <p:spPr/>
        <p:txBody>
          <a:bodyPr/>
          <a:lstStyle/>
          <a:p>
            <a:r>
              <a:rPr lang="en-US" dirty="0"/>
              <a:t>Sensors : up to 1 </a:t>
            </a:r>
            <a:r>
              <a:rPr lang="en-US" dirty="0" err="1"/>
              <a:t>kbits</a:t>
            </a:r>
            <a:r>
              <a:rPr lang="en-US" dirty="0"/>
              <a:t>/s ; central nodes </a:t>
            </a:r>
            <a:r>
              <a:rPr lang="en-US" dirty="0" err="1"/>
              <a:t>upto</a:t>
            </a:r>
            <a:r>
              <a:rPr lang="en-US" dirty="0"/>
              <a:t> 10Mbits</a:t>
            </a:r>
          </a:p>
          <a:p>
            <a:r>
              <a:rPr lang="en-US" dirty="0"/>
              <a:t>Speech: 5 to 64kbits/s; cordless phones : 32 </a:t>
            </a:r>
            <a:r>
              <a:rPr lang="en-US" dirty="0" err="1"/>
              <a:t>kbits</a:t>
            </a:r>
            <a:r>
              <a:rPr lang="en-US" dirty="0"/>
              <a:t>/s and cellphones : 10kbits/s</a:t>
            </a:r>
          </a:p>
          <a:p>
            <a:r>
              <a:rPr lang="en-US" i="1" dirty="0"/>
              <a:t>Elementary data services </a:t>
            </a:r>
            <a:r>
              <a:rPr lang="en-US" dirty="0"/>
              <a:t>require between 10 and 100 </a:t>
            </a:r>
            <a:r>
              <a:rPr lang="en-US" dirty="0" err="1"/>
              <a:t>kbit</a:t>
            </a:r>
            <a:r>
              <a:rPr lang="en-US" dirty="0"/>
              <a:t>/s.</a:t>
            </a:r>
          </a:p>
          <a:p>
            <a:r>
              <a:rPr lang="en-US" i="1" dirty="0"/>
              <a:t>Communications between computer peripherals and similar devices</a:t>
            </a:r>
            <a:r>
              <a:rPr lang="en-US" dirty="0"/>
              <a:t>: 1Mbits/s</a:t>
            </a:r>
          </a:p>
          <a:p>
            <a:r>
              <a:rPr lang="en-US" i="1" dirty="0"/>
              <a:t>High-speed data services</a:t>
            </a:r>
            <a:r>
              <a:rPr lang="en-US" dirty="0"/>
              <a:t>: WLANs and 3G cellular systems 0.5 to 100Mbits/s</a:t>
            </a:r>
          </a:p>
          <a:p>
            <a:r>
              <a:rPr lang="en-US" i="1" dirty="0"/>
              <a:t>Personal Area Networks </a:t>
            </a:r>
            <a:r>
              <a:rPr lang="en-US" dirty="0"/>
              <a:t>(PANs): over 100Mbits/s</a:t>
            </a:r>
          </a:p>
        </p:txBody>
      </p:sp>
      <p:sp>
        <p:nvSpPr>
          <p:cNvPr id="4" name="Slide Number Placeholder 3"/>
          <p:cNvSpPr>
            <a:spLocks noGrp="1"/>
          </p:cNvSpPr>
          <p:nvPr>
            <p:ph type="sldNum" sz="quarter" idx="12"/>
          </p:nvPr>
        </p:nvSpPr>
        <p:spPr/>
        <p:txBody>
          <a:bodyPr/>
          <a:lstStyle/>
          <a:p>
            <a:fld id="{5FF01793-B4B6-4D8C-921A-1DD513EF0474}" type="slidenum">
              <a:rPr lang="en-IN" smtClean="0"/>
              <a:pPr/>
              <a:t>22</a:t>
            </a:fld>
            <a:endParaRPr lang="en-IN" dirty="0"/>
          </a:p>
        </p:txBody>
      </p:sp>
    </p:spTree>
    <p:extLst>
      <p:ext uri="{BB962C8B-B14F-4D97-AF65-F5344CB8AC3E}">
        <p14:creationId xmlns:p14="http://schemas.microsoft.com/office/powerpoint/2010/main" val="38601398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t>Range and Number of Users</a:t>
            </a:r>
          </a:p>
        </p:txBody>
      </p:sp>
      <p:sp>
        <p:nvSpPr>
          <p:cNvPr id="3" name="Content Placeholder 2"/>
          <p:cNvSpPr>
            <a:spLocks noGrp="1"/>
          </p:cNvSpPr>
          <p:nvPr>
            <p:ph idx="1"/>
          </p:nvPr>
        </p:nvSpPr>
        <p:spPr/>
        <p:txBody>
          <a:bodyPr/>
          <a:lstStyle/>
          <a:p>
            <a:r>
              <a:rPr lang="en-US" dirty="0"/>
              <a:t>Body Area Networks : 1m</a:t>
            </a:r>
          </a:p>
          <a:p>
            <a:r>
              <a:rPr lang="en-US" dirty="0"/>
              <a:t>Personal Area networks : 10m</a:t>
            </a:r>
          </a:p>
          <a:p>
            <a:r>
              <a:rPr lang="en-US" dirty="0"/>
              <a:t>Wireless Area Network : 100m; </a:t>
            </a:r>
            <a:r>
              <a:rPr lang="en-US" dirty="0" err="1"/>
              <a:t>no.of</a:t>
            </a:r>
            <a:r>
              <a:rPr lang="en-US" dirty="0"/>
              <a:t> users :10 ; cordless phones :300m</a:t>
            </a:r>
          </a:p>
          <a:p>
            <a:r>
              <a:rPr lang="en-US" dirty="0"/>
              <a:t>Cellular Systems: </a:t>
            </a:r>
            <a:r>
              <a:rPr lang="en-IN" dirty="0"/>
              <a:t>Microcells-</a:t>
            </a:r>
            <a:r>
              <a:rPr lang="en-US" dirty="0"/>
              <a:t>500m, </a:t>
            </a:r>
            <a:r>
              <a:rPr lang="en-IN" dirty="0" err="1"/>
              <a:t>macrocells</a:t>
            </a:r>
            <a:r>
              <a:rPr lang="en-IN" dirty="0"/>
              <a:t> – 10 or 30 Km radius</a:t>
            </a:r>
            <a:r>
              <a:rPr lang="en-US" dirty="0"/>
              <a:t>;  </a:t>
            </a:r>
            <a:r>
              <a:rPr lang="en-US" dirty="0" err="1"/>
              <a:t>no.of</a:t>
            </a:r>
            <a:r>
              <a:rPr lang="en-US" dirty="0"/>
              <a:t> users :5 -50</a:t>
            </a:r>
          </a:p>
          <a:p>
            <a:r>
              <a:rPr lang="en-US" i="1" dirty="0"/>
              <a:t>Fixed wireless access services: </a:t>
            </a:r>
            <a:r>
              <a:rPr lang="en-US" dirty="0"/>
              <a:t>between 100m and several tens of kilometers</a:t>
            </a:r>
          </a:p>
          <a:p>
            <a:r>
              <a:rPr lang="en-US" dirty="0"/>
              <a:t>Satellite Systems</a:t>
            </a:r>
          </a:p>
        </p:txBody>
      </p:sp>
      <p:sp>
        <p:nvSpPr>
          <p:cNvPr id="4" name="Slide Number Placeholder 3"/>
          <p:cNvSpPr>
            <a:spLocks noGrp="1"/>
          </p:cNvSpPr>
          <p:nvPr>
            <p:ph type="sldNum" sz="quarter" idx="12"/>
          </p:nvPr>
        </p:nvSpPr>
        <p:spPr/>
        <p:txBody>
          <a:bodyPr/>
          <a:lstStyle/>
          <a:p>
            <a:fld id="{5FF01793-B4B6-4D8C-921A-1DD513EF0474}" type="slidenum">
              <a:rPr lang="en-IN" smtClean="0"/>
              <a:pPr/>
              <a:t>23</a:t>
            </a:fld>
            <a:endParaRPr lang="en-IN" dirty="0"/>
          </a:p>
        </p:txBody>
      </p:sp>
      <p:pic>
        <p:nvPicPr>
          <p:cNvPr id="5" name="Picture 4"/>
          <p:cNvPicPr>
            <a:picLocks noChangeAspect="1"/>
          </p:cNvPicPr>
          <p:nvPr/>
        </p:nvPicPr>
        <p:blipFill>
          <a:blip r:embed="rId2"/>
          <a:stretch>
            <a:fillRect/>
          </a:stretch>
        </p:blipFill>
        <p:spPr>
          <a:xfrm>
            <a:off x="6816416" y="3493827"/>
            <a:ext cx="4644064" cy="3217317"/>
          </a:xfrm>
          <a:prstGeom prst="rect">
            <a:avLst/>
          </a:prstGeom>
        </p:spPr>
      </p:pic>
    </p:spTree>
    <p:extLst>
      <p:ext uri="{BB962C8B-B14F-4D97-AF65-F5344CB8AC3E}">
        <p14:creationId xmlns:p14="http://schemas.microsoft.com/office/powerpoint/2010/main" val="35312471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Mobility</a:t>
            </a:r>
          </a:p>
        </p:txBody>
      </p:sp>
      <p:sp>
        <p:nvSpPr>
          <p:cNvPr id="3" name="Content Placeholder 2"/>
          <p:cNvSpPr>
            <a:spLocks noGrp="1"/>
          </p:cNvSpPr>
          <p:nvPr>
            <p:ph idx="1"/>
          </p:nvPr>
        </p:nvSpPr>
        <p:spPr/>
        <p:txBody>
          <a:bodyPr/>
          <a:lstStyle/>
          <a:p>
            <a:r>
              <a:rPr lang="en-US" dirty="0"/>
              <a:t>Fixed Devices : telephones</a:t>
            </a:r>
          </a:p>
          <a:p>
            <a:r>
              <a:rPr lang="en-US" dirty="0"/>
              <a:t>Nomadic Devices: laptop</a:t>
            </a:r>
          </a:p>
          <a:p>
            <a:r>
              <a:rPr lang="en-US" dirty="0"/>
              <a:t>Low Mobility: cordless</a:t>
            </a:r>
          </a:p>
          <a:p>
            <a:r>
              <a:rPr lang="en-US" dirty="0"/>
              <a:t>High Mobility: cellphones</a:t>
            </a:r>
          </a:p>
          <a:p>
            <a:r>
              <a:rPr lang="en-US" dirty="0"/>
              <a:t>Extremely High Mobility: cellphones in a moving car</a:t>
            </a:r>
          </a:p>
        </p:txBody>
      </p:sp>
      <p:sp>
        <p:nvSpPr>
          <p:cNvPr id="4" name="Slide Number Placeholder 3"/>
          <p:cNvSpPr>
            <a:spLocks noGrp="1"/>
          </p:cNvSpPr>
          <p:nvPr>
            <p:ph type="sldNum" sz="quarter" idx="12"/>
          </p:nvPr>
        </p:nvSpPr>
        <p:spPr/>
        <p:txBody>
          <a:bodyPr/>
          <a:lstStyle/>
          <a:p>
            <a:fld id="{5FF01793-B4B6-4D8C-921A-1DD513EF0474}" type="slidenum">
              <a:rPr lang="en-IN" smtClean="0"/>
              <a:pPr/>
              <a:t>24</a:t>
            </a:fld>
            <a:endParaRPr lang="en-IN" dirty="0"/>
          </a:p>
        </p:txBody>
      </p:sp>
      <p:pic>
        <p:nvPicPr>
          <p:cNvPr id="5" name="Picture 4"/>
          <p:cNvPicPr>
            <a:picLocks noChangeAspect="1"/>
          </p:cNvPicPr>
          <p:nvPr/>
        </p:nvPicPr>
        <p:blipFill>
          <a:blip r:embed="rId2"/>
          <a:stretch>
            <a:fillRect/>
          </a:stretch>
        </p:blipFill>
        <p:spPr>
          <a:xfrm>
            <a:off x="6933063" y="3600897"/>
            <a:ext cx="4623828" cy="3238263"/>
          </a:xfrm>
          <a:prstGeom prst="rect">
            <a:avLst/>
          </a:prstGeom>
        </p:spPr>
      </p:pic>
    </p:spTree>
    <p:extLst>
      <p:ext uri="{BB962C8B-B14F-4D97-AF65-F5344CB8AC3E}">
        <p14:creationId xmlns:p14="http://schemas.microsoft.com/office/powerpoint/2010/main" val="10795157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Energy Consumption</a:t>
            </a:r>
          </a:p>
        </p:txBody>
      </p:sp>
      <p:sp>
        <p:nvSpPr>
          <p:cNvPr id="3" name="Content Placeholder 2"/>
          <p:cNvSpPr>
            <a:spLocks noGrp="1"/>
          </p:cNvSpPr>
          <p:nvPr>
            <p:ph idx="1"/>
          </p:nvPr>
        </p:nvSpPr>
        <p:spPr/>
        <p:txBody>
          <a:bodyPr/>
          <a:lstStyle/>
          <a:p>
            <a:r>
              <a:rPr lang="en-US" dirty="0"/>
              <a:t>Rechargeable Batteries: mobiles</a:t>
            </a:r>
          </a:p>
          <a:p>
            <a:r>
              <a:rPr lang="en-US" dirty="0"/>
              <a:t>One Way Batteries: sensors</a:t>
            </a:r>
          </a:p>
          <a:p>
            <a:r>
              <a:rPr lang="en-US" dirty="0"/>
              <a:t>Power Mains: BSs and other fixed devices can be connected to the power mains (antennas)</a:t>
            </a:r>
          </a:p>
          <a:p>
            <a:pPr marL="0" indent="0">
              <a:buNone/>
            </a:pPr>
            <a:endParaRPr lang="en-US" dirty="0"/>
          </a:p>
        </p:txBody>
      </p:sp>
      <p:sp>
        <p:nvSpPr>
          <p:cNvPr id="4" name="Slide Number Placeholder 3"/>
          <p:cNvSpPr>
            <a:spLocks noGrp="1"/>
          </p:cNvSpPr>
          <p:nvPr>
            <p:ph type="sldNum" sz="quarter" idx="12"/>
          </p:nvPr>
        </p:nvSpPr>
        <p:spPr/>
        <p:txBody>
          <a:bodyPr/>
          <a:lstStyle/>
          <a:p>
            <a:fld id="{5FF01793-B4B6-4D8C-921A-1DD513EF0474}" type="slidenum">
              <a:rPr lang="en-IN" smtClean="0"/>
              <a:pPr/>
              <a:t>25</a:t>
            </a:fld>
            <a:endParaRPr lang="en-IN" dirty="0"/>
          </a:p>
        </p:txBody>
      </p:sp>
    </p:spTree>
    <p:extLst>
      <p:ext uri="{BB962C8B-B14F-4D97-AF65-F5344CB8AC3E}">
        <p14:creationId xmlns:p14="http://schemas.microsoft.com/office/powerpoint/2010/main" val="41766128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 Of Spectrum</a:t>
            </a:r>
          </a:p>
        </p:txBody>
      </p:sp>
      <p:sp>
        <p:nvSpPr>
          <p:cNvPr id="3" name="Content Placeholder 2"/>
          <p:cNvSpPr>
            <a:spLocks noGrp="1"/>
          </p:cNvSpPr>
          <p:nvPr>
            <p:ph idx="1"/>
          </p:nvPr>
        </p:nvSpPr>
        <p:spPr/>
        <p:txBody>
          <a:bodyPr>
            <a:normAutofit/>
          </a:bodyPr>
          <a:lstStyle/>
          <a:p>
            <a:r>
              <a:rPr lang="en-US" dirty="0"/>
              <a:t>Spectrum dedicated to service and operator : </a:t>
            </a:r>
            <a:r>
              <a:rPr lang="en-IN" i="0" dirty="0"/>
              <a:t>certain part of the electromagnetic spectrum is assigned, on an exclusive basis, to a service provider.</a:t>
            </a:r>
            <a:endParaRPr lang="en-US" dirty="0"/>
          </a:p>
          <a:p>
            <a:r>
              <a:rPr lang="en-US" dirty="0"/>
              <a:t>Spectrum allowing multiple operators</a:t>
            </a:r>
            <a:endParaRPr lang="en-US" i="0" dirty="0"/>
          </a:p>
          <a:p>
            <a:pPr lvl="1"/>
            <a:r>
              <a:rPr lang="en-US" dirty="0"/>
              <a:t>Spectrum dedicated to a service : </a:t>
            </a:r>
            <a:r>
              <a:rPr lang="en-IN" i="0" dirty="0"/>
              <a:t>the spectrum can be used only for a certain </a:t>
            </a:r>
            <a:r>
              <a:rPr lang="en-US" i="0" dirty="0"/>
              <a:t>service</a:t>
            </a:r>
          </a:p>
          <a:p>
            <a:pPr lvl="1"/>
            <a:r>
              <a:rPr lang="en-US" dirty="0"/>
              <a:t>Free Spectrum :The ISM(</a:t>
            </a:r>
            <a:r>
              <a:rPr lang="en-IN" i="0" dirty="0">
                <a:effectLst/>
              </a:rPr>
              <a:t> industrial, scientific, and medical radio )</a:t>
            </a:r>
            <a:r>
              <a:rPr lang="en-US" dirty="0"/>
              <a:t> </a:t>
            </a:r>
            <a:r>
              <a:rPr lang="en-IN" dirty="0"/>
              <a:t>band at 2.45 GHz is the best known example – it is allowed to operate microwave ovens, Wi-Fi LANs, and Bluetooth wireless links, among others,</a:t>
            </a:r>
            <a:endParaRPr lang="en-US" dirty="0">
              <a:effectLst/>
            </a:endParaRPr>
          </a:p>
          <a:p>
            <a:pPr>
              <a:buFont typeface="Arial" pitchFamily="34" charset="0"/>
              <a:buChar char="•"/>
            </a:pPr>
            <a:r>
              <a:rPr lang="en-US" dirty="0">
                <a:effectLst/>
              </a:rPr>
              <a:t>Ultra Wide Bandwidth systems</a:t>
            </a:r>
          </a:p>
          <a:p>
            <a:pPr>
              <a:buFont typeface="Arial" pitchFamily="34" charset="0"/>
              <a:buChar char="•"/>
            </a:pPr>
            <a:r>
              <a:rPr lang="en-US" dirty="0">
                <a:effectLst/>
              </a:rPr>
              <a:t>Adaptive spectral usage</a:t>
            </a:r>
          </a:p>
          <a:p>
            <a:pPr>
              <a:buFont typeface="Arial" pitchFamily="34" charset="0"/>
              <a:buChar char="•"/>
            </a:pPr>
            <a:endParaRPr lang="en-US" dirty="0"/>
          </a:p>
          <a:p>
            <a:pPr>
              <a:buFont typeface="Arial" pitchFamily="34" charset="0"/>
              <a:buChar char="•"/>
            </a:pPr>
            <a:r>
              <a:rPr lang="en-US" dirty="0">
                <a:effectLst/>
              </a:rPr>
              <a:t>USSR code: *#06# (IMEI), SAR: *#07# , Samsung: *#0011# → Stack,  </a:t>
            </a:r>
            <a:r>
              <a:rPr lang="en-US" dirty="0" err="1">
                <a:effectLst/>
              </a:rPr>
              <a:t>Iphone</a:t>
            </a:r>
            <a:r>
              <a:rPr lang="en-US" dirty="0">
                <a:effectLst/>
              </a:rPr>
              <a:t>: </a:t>
            </a:r>
            <a:r>
              <a:rPr lang="en-US">
                <a:effectLst/>
              </a:rPr>
              <a:t>*3001#12345#*     </a:t>
            </a:r>
            <a:r>
              <a:rPr lang="en-US" dirty="0">
                <a:effectLst/>
              </a:rPr>
              <a:t>to see frequency band.</a:t>
            </a:r>
          </a:p>
        </p:txBody>
      </p:sp>
      <p:sp>
        <p:nvSpPr>
          <p:cNvPr id="4" name="Slide Number Placeholder 3"/>
          <p:cNvSpPr>
            <a:spLocks noGrp="1"/>
          </p:cNvSpPr>
          <p:nvPr>
            <p:ph type="sldNum" sz="quarter" idx="12"/>
          </p:nvPr>
        </p:nvSpPr>
        <p:spPr/>
        <p:txBody>
          <a:bodyPr/>
          <a:lstStyle/>
          <a:p>
            <a:fld id="{5FF01793-B4B6-4D8C-921A-1DD513EF0474}" type="slidenum">
              <a:rPr lang="en-IN" smtClean="0"/>
              <a:pPr/>
              <a:t>26</a:t>
            </a:fld>
            <a:endParaRPr lang="en-IN" dirty="0"/>
          </a:p>
        </p:txBody>
      </p:sp>
    </p:spTree>
    <p:extLst>
      <p:ext uri="{BB962C8B-B14F-4D97-AF65-F5344CB8AC3E}">
        <p14:creationId xmlns:p14="http://schemas.microsoft.com/office/powerpoint/2010/main" val="6288299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C1E4B5-41F9-B12D-BD4B-5A0C485B329E}"/>
              </a:ext>
            </a:extLst>
          </p:cNvPr>
          <p:cNvSpPr>
            <a:spLocks noGrp="1"/>
          </p:cNvSpPr>
          <p:nvPr>
            <p:ph type="title"/>
          </p:nvPr>
        </p:nvSpPr>
        <p:spPr/>
        <p:txBody>
          <a:bodyPr/>
          <a:lstStyle/>
          <a:p>
            <a:endParaRPr lang="en-GB"/>
          </a:p>
        </p:txBody>
      </p:sp>
      <p:pic>
        <p:nvPicPr>
          <p:cNvPr id="6" name="Content Placeholder 5">
            <a:extLst>
              <a:ext uri="{FF2B5EF4-FFF2-40B4-BE49-F238E27FC236}">
                <a16:creationId xmlns:a16="http://schemas.microsoft.com/office/drawing/2014/main" id="{C16FD20B-8A69-F642-DD15-7C8620D3A06A}"/>
              </a:ext>
            </a:extLst>
          </p:cNvPr>
          <p:cNvPicPr>
            <a:picLocks noGrp="1" noChangeAspect="1"/>
          </p:cNvPicPr>
          <p:nvPr>
            <p:ph idx="1"/>
          </p:nvPr>
        </p:nvPicPr>
        <p:blipFill>
          <a:blip r:embed="rId2"/>
          <a:stretch>
            <a:fillRect/>
          </a:stretch>
        </p:blipFill>
        <p:spPr>
          <a:xfrm>
            <a:off x="1786598" y="180594"/>
            <a:ext cx="8567224" cy="6499232"/>
          </a:xfrm>
        </p:spPr>
      </p:pic>
      <p:sp>
        <p:nvSpPr>
          <p:cNvPr id="4" name="Slide Number Placeholder 3">
            <a:extLst>
              <a:ext uri="{FF2B5EF4-FFF2-40B4-BE49-F238E27FC236}">
                <a16:creationId xmlns:a16="http://schemas.microsoft.com/office/drawing/2014/main" id="{477E99A4-BE5B-9B14-2C4F-7B8424240524}"/>
              </a:ext>
            </a:extLst>
          </p:cNvPr>
          <p:cNvSpPr>
            <a:spLocks noGrp="1"/>
          </p:cNvSpPr>
          <p:nvPr>
            <p:ph type="sldNum" sz="quarter" idx="12"/>
          </p:nvPr>
        </p:nvSpPr>
        <p:spPr/>
        <p:txBody>
          <a:bodyPr/>
          <a:lstStyle/>
          <a:p>
            <a:fld id="{5FF01793-B4B6-4D8C-921A-1DD513EF0474}" type="slidenum">
              <a:rPr lang="en-IN" smtClean="0"/>
              <a:pPr/>
              <a:t>27</a:t>
            </a:fld>
            <a:endParaRPr lang="en-IN" dirty="0"/>
          </a:p>
        </p:txBody>
      </p:sp>
    </p:spTree>
    <p:extLst>
      <p:ext uri="{BB962C8B-B14F-4D97-AF65-F5344CB8AC3E}">
        <p14:creationId xmlns:p14="http://schemas.microsoft.com/office/powerpoint/2010/main" val="188379394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Direction Of Transmission</a:t>
            </a:r>
          </a:p>
        </p:txBody>
      </p:sp>
      <p:sp>
        <p:nvSpPr>
          <p:cNvPr id="3" name="Content Placeholder 2"/>
          <p:cNvSpPr>
            <a:spLocks noGrp="1"/>
          </p:cNvSpPr>
          <p:nvPr>
            <p:ph idx="1"/>
          </p:nvPr>
        </p:nvSpPr>
        <p:spPr/>
        <p:txBody>
          <a:bodyPr/>
          <a:lstStyle/>
          <a:p>
            <a:r>
              <a:rPr lang="en-US" dirty="0"/>
              <a:t>Simplex: broadcast </a:t>
            </a:r>
            <a:r>
              <a:rPr lang="en-US"/>
              <a:t>systems :TV</a:t>
            </a:r>
            <a:endParaRPr lang="en-US" dirty="0"/>
          </a:p>
          <a:p>
            <a:r>
              <a:rPr lang="en-US" dirty="0"/>
              <a:t>Semi-Duplex: </a:t>
            </a:r>
            <a:r>
              <a:rPr lang="en-US" dirty="0" err="1"/>
              <a:t>walkie</a:t>
            </a:r>
            <a:r>
              <a:rPr lang="en-US" dirty="0"/>
              <a:t> talkie</a:t>
            </a:r>
          </a:p>
          <a:p>
            <a:r>
              <a:rPr lang="en-US" dirty="0"/>
              <a:t>Full Duplex: cell phones</a:t>
            </a:r>
          </a:p>
          <a:p>
            <a:r>
              <a:rPr lang="en-US" dirty="0"/>
              <a:t>Asymmetric Duplex: digital subscriber line (DSL) technologies</a:t>
            </a:r>
          </a:p>
        </p:txBody>
      </p:sp>
      <p:sp>
        <p:nvSpPr>
          <p:cNvPr id="4" name="Slide Number Placeholder 3"/>
          <p:cNvSpPr>
            <a:spLocks noGrp="1"/>
          </p:cNvSpPr>
          <p:nvPr>
            <p:ph type="sldNum" sz="quarter" idx="12"/>
          </p:nvPr>
        </p:nvSpPr>
        <p:spPr/>
        <p:txBody>
          <a:bodyPr/>
          <a:lstStyle/>
          <a:p>
            <a:fld id="{5FF01793-B4B6-4D8C-921A-1DD513EF0474}" type="slidenum">
              <a:rPr lang="en-IN" smtClean="0"/>
              <a:pPr/>
              <a:t>28</a:t>
            </a:fld>
            <a:endParaRPr lang="en-IN" dirty="0"/>
          </a:p>
        </p:txBody>
      </p:sp>
    </p:spTree>
    <p:extLst>
      <p:ext uri="{BB962C8B-B14F-4D97-AF65-F5344CB8AC3E}">
        <p14:creationId xmlns:p14="http://schemas.microsoft.com/office/powerpoint/2010/main" val="179235927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Service Quality</a:t>
            </a:r>
          </a:p>
        </p:txBody>
      </p:sp>
      <p:sp>
        <p:nvSpPr>
          <p:cNvPr id="3" name="Content Placeholder 2"/>
          <p:cNvSpPr>
            <a:spLocks noGrp="1"/>
          </p:cNvSpPr>
          <p:nvPr>
            <p:ph idx="1"/>
          </p:nvPr>
        </p:nvSpPr>
        <p:spPr/>
        <p:txBody>
          <a:bodyPr>
            <a:normAutofit/>
          </a:bodyPr>
          <a:lstStyle/>
          <a:p>
            <a:r>
              <a:rPr lang="en-US" dirty="0">
                <a:effectLst/>
              </a:rPr>
              <a:t>Speech quality: Mean Opinion Score</a:t>
            </a:r>
          </a:p>
          <a:p>
            <a:r>
              <a:rPr lang="en-US" dirty="0">
                <a:effectLst/>
              </a:rPr>
              <a:t>Data Services : file transfer service: bits/s</a:t>
            </a:r>
          </a:p>
          <a:p>
            <a:r>
              <a:rPr lang="en-US" dirty="0">
                <a:effectLst/>
              </a:rPr>
              <a:t>Delay :</a:t>
            </a:r>
          </a:p>
          <a:p>
            <a:pPr lvl="1"/>
            <a:r>
              <a:rPr lang="en-US" dirty="0">
                <a:effectLst/>
              </a:rPr>
              <a:t>Voice : 100ms</a:t>
            </a:r>
          </a:p>
          <a:p>
            <a:pPr lvl="1"/>
            <a:r>
              <a:rPr lang="en-US" dirty="0">
                <a:effectLst/>
              </a:rPr>
              <a:t>Video : Streaming allowed</a:t>
            </a:r>
          </a:p>
          <a:p>
            <a:pPr lvl="1"/>
            <a:r>
              <a:rPr lang="en-US" dirty="0">
                <a:effectLst/>
              </a:rPr>
              <a:t>Critical Services</a:t>
            </a:r>
          </a:p>
          <a:p>
            <a:r>
              <a:rPr lang="en-US" dirty="0">
                <a:effectLst/>
              </a:rPr>
              <a:t>Service Quality</a:t>
            </a:r>
          </a:p>
          <a:p>
            <a:pPr lvl="1"/>
            <a:r>
              <a:rPr lang="en-US" dirty="0">
                <a:effectLst/>
              </a:rPr>
              <a:t>Cell phones : the complement of “fraction of blocked calls plus 10 times fraction of dropped calls.”</a:t>
            </a:r>
          </a:p>
          <a:p>
            <a:pPr lvl="1"/>
            <a:r>
              <a:rPr lang="en-US" dirty="0">
                <a:effectLst/>
              </a:rPr>
              <a:t>For emergency services and military applications: the complement of “fraction of blocked calls plus fraction of dropped calls.”</a:t>
            </a:r>
          </a:p>
          <a:p>
            <a:endParaRPr lang="en-US" dirty="0">
              <a:effectLst/>
            </a:endParaRPr>
          </a:p>
        </p:txBody>
      </p:sp>
      <p:sp>
        <p:nvSpPr>
          <p:cNvPr id="4" name="Slide Number Placeholder 3"/>
          <p:cNvSpPr>
            <a:spLocks noGrp="1"/>
          </p:cNvSpPr>
          <p:nvPr>
            <p:ph type="sldNum" sz="quarter" idx="12"/>
          </p:nvPr>
        </p:nvSpPr>
        <p:spPr/>
        <p:txBody>
          <a:bodyPr/>
          <a:lstStyle/>
          <a:p>
            <a:fld id="{5FF01793-B4B6-4D8C-921A-1DD513EF0474}" type="slidenum">
              <a:rPr lang="en-IN" smtClean="0"/>
              <a:pPr/>
              <a:t>29</a:t>
            </a:fld>
            <a:endParaRPr lang="en-IN" dirty="0"/>
          </a:p>
        </p:txBody>
      </p:sp>
    </p:spTree>
    <p:extLst>
      <p:ext uri="{BB962C8B-B14F-4D97-AF65-F5344CB8AC3E}">
        <p14:creationId xmlns:p14="http://schemas.microsoft.com/office/powerpoint/2010/main" val="42911968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 </a:t>
            </a:r>
            <a:r>
              <a:rPr lang="en-US" sz="4900" dirty="0"/>
              <a:t>What is wireless communication? </a:t>
            </a:r>
          </a:p>
        </p:txBody>
      </p:sp>
      <p:sp>
        <p:nvSpPr>
          <p:cNvPr id="24579" name="Content Placeholder 2"/>
          <p:cNvSpPr>
            <a:spLocks noGrp="1"/>
          </p:cNvSpPr>
          <p:nvPr>
            <p:ph sz="quarter" idx="4294967295"/>
          </p:nvPr>
        </p:nvSpPr>
        <p:spPr>
          <a:xfrm>
            <a:off x="281685" y="1008427"/>
            <a:ext cx="11644703" cy="3424237"/>
          </a:xfrm>
          <a:prstGeom prst="rect">
            <a:avLst/>
          </a:prstGeom>
        </p:spPr>
        <p:txBody>
          <a:bodyPr/>
          <a:lstStyle/>
          <a:p>
            <a:pPr algn="just" eaLnBrk="1" hangingPunct="1"/>
            <a:r>
              <a:rPr lang="en-US" altLang="en-US" sz="2800" dirty="0"/>
              <a:t>In layman language it is communication in which information is transferred between two or more points without any wire.</a:t>
            </a:r>
          </a:p>
          <a:p>
            <a:pPr eaLnBrk="1" hangingPunct="1"/>
            <a:endParaRPr lang="en-US" altLang="en-US" dirty="0">
              <a:solidFill>
                <a:schemeClr val="tx2"/>
              </a:solidFill>
            </a:endParaRPr>
          </a:p>
        </p:txBody>
      </p:sp>
      <p:sp>
        <p:nvSpPr>
          <p:cNvPr id="3" name="Slide Number Placeholder 2"/>
          <p:cNvSpPr>
            <a:spLocks noGrp="1"/>
          </p:cNvSpPr>
          <p:nvPr>
            <p:ph type="sldNum" sz="quarter" idx="12"/>
          </p:nvPr>
        </p:nvSpPr>
        <p:spPr/>
        <p:txBody>
          <a:bodyPr/>
          <a:lstStyle/>
          <a:p>
            <a:fld id="{5FF01793-B4B6-4D8C-921A-1DD513EF0474}" type="slidenum">
              <a:rPr lang="en-IN" smtClean="0"/>
              <a:pPr/>
              <a:t>3</a:t>
            </a:fld>
            <a:endParaRPr lang="en-IN"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60319" y="1997612"/>
            <a:ext cx="8092063" cy="4585516"/>
          </a:xfrm>
          <a:prstGeom prst="rect">
            <a:avLst/>
          </a:prstGeom>
          <a:solidFill>
            <a:schemeClr val="bg1"/>
          </a:solidFill>
        </p:spPr>
      </p:pic>
    </p:spTree>
    <p:extLst>
      <p:ext uri="{BB962C8B-B14F-4D97-AF65-F5344CB8AC3E}">
        <p14:creationId xmlns:p14="http://schemas.microsoft.com/office/powerpoint/2010/main" val="335308442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Economic and Social Aspects</a:t>
            </a:r>
          </a:p>
        </p:txBody>
      </p:sp>
      <p:sp>
        <p:nvSpPr>
          <p:cNvPr id="3" name="Content Placeholder 2"/>
          <p:cNvSpPr>
            <a:spLocks noGrp="1"/>
          </p:cNvSpPr>
          <p:nvPr>
            <p:ph idx="1"/>
          </p:nvPr>
        </p:nvSpPr>
        <p:spPr/>
        <p:txBody>
          <a:bodyPr/>
          <a:lstStyle/>
          <a:p>
            <a:pPr marL="0" indent="0">
              <a:buNone/>
            </a:pPr>
            <a:r>
              <a:rPr lang="en-US" dirty="0"/>
              <a:t>1. </a:t>
            </a:r>
            <a:r>
              <a:rPr lang="en-IN" b="1" i="1" u="sng" dirty="0"/>
              <a:t>Economic Requirements for Building WC </a:t>
            </a:r>
            <a:r>
              <a:rPr lang="en-US" b="1" i="1" u="sng" dirty="0"/>
              <a:t>Systems</a:t>
            </a:r>
            <a:endParaRPr lang="en-US" b="1" u="sng" dirty="0"/>
          </a:p>
          <a:p>
            <a:r>
              <a:rPr lang="en-US" dirty="0"/>
              <a:t>Use less expensive digital circuitry</a:t>
            </a:r>
          </a:p>
          <a:p>
            <a:r>
              <a:rPr lang="en-US" dirty="0"/>
              <a:t>Integrate all components into 1 chip rather than using 2 chips (</a:t>
            </a:r>
            <a:r>
              <a:rPr lang="en-IN" dirty="0"/>
              <a:t>one for </a:t>
            </a:r>
            <a:r>
              <a:rPr lang="en-IN" dirty="0" err="1"/>
              <a:t>analog</a:t>
            </a:r>
            <a:r>
              <a:rPr lang="en-IN" dirty="0"/>
              <a:t> RF circuitry and one for digital(baseband) processing).</a:t>
            </a:r>
          </a:p>
          <a:p>
            <a:r>
              <a:rPr lang="en-IN" dirty="0"/>
              <a:t>Reduce human labour</a:t>
            </a:r>
          </a:p>
          <a:p>
            <a:r>
              <a:rPr lang="en-IN" dirty="0"/>
              <a:t>Same chips should be used in as many systems as possible.</a:t>
            </a:r>
          </a:p>
          <a:p>
            <a:r>
              <a:rPr lang="en-IN" dirty="0"/>
              <a:t>Reduce price difference between wired and wireless systems.</a:t>
            </a:r>
          </a:p>
          <a:p>
            <a:r>
              <a:rPr lang="en-IN" dirty="0"/>
              <a:t>Cost of building infrastructure should be less than wired systems</a:t>
            </a:r>
          </a:p>
          <a:p>
            <a:endParaRPr lang="en-US" dirty="0"/>
          </a:p>
        </p:txBody>
      </p:sp>
      <p:sp>
        <p:nvSpPr>
          <p:cNvPr id="4" name="Slide Number Placeholder 3"/>
          <p:cNvSpPr>
            <a:spLocks noGrp="1"/>
          </p:cNvSpPr>
          <p:nvPr>
            <p:ph type="sldNum" sz="quarter" idx="12"/>
          </p:nvPr>
        </p:nvSpPr>
        <p:spPr/>
        <p:txBody>
          <a:bodyPr/>
          <a:lstStyle/>
          <a:p>
            <a:fld id="{5FF01793-B4B6-4D8C-921A-1DD513EF0474}" type="slidenum">
              <a:rPr lang="en-IN" smtClean="0"/>
              <a:pPr/>
              <a:t>30</a:t>
            </a:fld>
            <a:endParaRPr lang="en-IN" dirty="0"/>
          </a:p>
        </p:txBody>
      </p:sp>
    </p:spTree>
    <p:extLst>
      <p:ext uri="{BB962C8B-B14F-4D97-AF65-F5344CB8AC3E}">
        <p14:creationId xmlns:p14="http://schemas.microsoft.com/office/powerpoint/2010/main" val="2212689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Contd..</a:t>
            </a:r>
          </a:p>
        </p:txBody>
      </p:sp>
      <p:sp>
        <p:nvSpPr>
          <p:cNvPr id="3" name="Content Placeholder 2"/>
          <p:cNvSpPr>
            <a:spLocks noGrp="1"/>
          </p:cNvSpPr>
          <p:nvPr>
            <p:ph idx="1"/>
          </p:nvPr>
        </p:nvSpPr>
        <p:spPr/>
        <p:txBody>
          <a:bodyPr/>
          <a:lstStyle/>
          <a:p>
            <a:pPr marL="0" indent="0">
              <a:buNone/>
            </a:pPr>
            <a:r>
              <a:rPr lang="en-US" b="1" u="sng" dirty="0"/>
              <a:t>2. </a:t>
            </a:r>
            <a:r>
              <a:rPr lang="en-IN" b="1" u="sng" dirty="0"/>
              <a:t>The Market for Wireless Communications</a:t>
            </a:r>
          </a:p>
          <a:p>
            <a:r>
              <a:rPr lang="en-IN" dirty="0"/>
              <a:t>Price of the offered services</a:t>
            </a:r>
            <a:endParaRPr lang="en-IN" i="0" dirty="0"/>
          </a:p>
          <a:p>
            <a:r>
              <a:rPr lang="en-IN" dirty="0"/>
              <a:t>Price of MS</a:t>
            </a:r>
          </a:p>
          <a:p>
            <a:r>
              <a:rPr lang="en-IN" dirty="0"/>
              <a:t>Attractiveness of the offered services</a:t>
            </a:r>
          </a:p>
          <a:p>
            <a:r>
              <a:rPr lang="en-US" dirty="0"/>
              <a:t>General economic situation</a:t>
            </a:r>
          </a:p>
          <a:p>
            <a:r>
              <a:rPr lang="en-US" dirty="0"/>
              <a:t>Existing telecom infrastructure</a:t>
            </a:r>
          </a:p>
          <a:p>
            <a:r>
              <a:rPr lang="en-US" dirty="0"/>
              <a:t>Predisposition of the population</a:t>
            </a:r>
          </a:p>
        </p:txBody>
      </p:sp>
      <p:sp>
        <p:nvSpPr>
          <p:cNvPr id="4" name="Slide Number Placeholder 3"/>
          <p:cNvSpPr>
            <a:spLocks noGrp="1"/>
          </p:cNvSpPr>
          <p:nvPr>
            <p:ph type="sldNum" sz="quarter" idx="12"/>
          </p:nvPr>
        </p:nvSpPr>
        <p:spPr/>
        <p:txBody>
          <a:bodyPr/>
          <a:lstStyle/>
          <a:p>
            <a:fld id="{5FF01793-B4B6-4D8C-921A-1DD513EF0474}" type="slidenum">
              <a:rPr lang="en-IN" smtClean="0"/>
              <a:pPr/>
              <a:t>31</a:t>
            </a:fld>
            <a:endParaRPr lang="en-IN" dirty="0"/>
          </a:p>
        </p:txBody>
      </p:sp>
    </p:spTree>
    <p:extLst>
      <p:ext uri="{BB962C8B-B14F-4D97-AF65-F5344CB8AC3E}">
        <p14:creationId xmlns:p14="http://schemas.microsoft.com/office/powerpoint/2010/main" val="309917739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bg2">
                <a:tint val="80000"/>
                <a:shade val="100000"/>
                <a:satMod val="300000"/>
              </a:schemeClr>
            </a:gs>
            <a:gs pos="100000">
              <a:schemeClr val="bg2">
                <a:tint val="100000"/>
                <a:shade val="30000"/>
                <a:satMod val="200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latin typeface="Bookman Old Style" panose="02050604050505020204" pitchFamily="18" charset="0"/>
              </a:rPr>
              <a:t>TECHNICAL CHALLENGES INVOLVED</a:t>
            </a:r>
          </a:p>
        </p:txBody>
      </p:sp>
      <p:sp>
        <p:nvSpPr>
          <p:cNvPr id="3" name="Subtitle 2"/>
          <p:cNvSpPr>
            <a:spLocks noGrp="1"/>
          </p:cNvSpPr>
          <p:nvPr>
            <p:ph type="subTitle" idx="1"/>
          </p:nvPr>
        </p:nvSpPr>
        <p:spPr>
          <a:xfrm>
            <a:off x="281353" y="4682062"/>
            <a:ext cx="11760591" cy="457201"/>
          </a:xfrm>
        </p:spPr>
        <p:txBody>
          <a:bodyPr>
            <a:noAutofit/>
          </a:bodyPr>
          <a:lstStyle/>
          <a:p>
            <a:r>
              <a:rPr lang="en-US" dirty="0"/>
              <a:t>Unit 1: Chapter 2 and 3 : WIRELESS COMMUNICATIONS</a:t>
            </a:r>
          </a:p>
          <a:p>
            <a:r>
              <a:rPr lang="en-US" b="1" i="0" dirty="0"/>
              <a:t>Andreas F. </a:t>
            </a:r>
            <a:r>
              <a:rPr lang="en-US" b="1" i="0" dirty="0" err="1"/>
              <a:t>Molisch</a:t>
            </a:r>
            <a:r>
              <a:rPr lang="en-US" b="1" i="0" dirty="0"/>
              <a:t>:</a:t>
            </a:r>
            <a:r>
              <a:rPr lang="en-US" b="1" dirty="0"/>
              <a:t> </a:t>
            </a:r>
            <a:r>
              <a:rPr lang="en-US" b="1" i="0" dirty="0"/>
              <a:t>2.1,2.2,2.3 and 2.4 &amp;&amp; 3.2</a:t>
            </a:r>
          </a:p>
          <a:p>
            <a:r>
              <a:rPr lang="en-US" b="1" dirty="0"/>
              <a:t>For more details on Fading refer 5.9 of </a:t>
            </a:r>
            <a:r>
              <a:rPr lang="en-US" b="1" dirty="0" err="1"/>
              <a:t>Upena</a:t>
            </a:r>
            <a:r>
              <a:rPr lang="en-US" b="1" dirty="0"/>
              <a:t> </a:t>
            </a:r>
            <a:r>
              <a:rPr lang="en-US" b="1" dirty="0" err="1"/>
              <a:t>Dalal</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9414" y="341195"/>
            <a:ext cx="2740641" cy="1787856"/>
          </a:xfrm>
          <a:prstGeom prst="rect">
            <a:avLst/>
          </a:prstGeom>
        </p:spPr>
      </p:pic>
      <p:sp>
        <p:nvSpPr>
          <p:cNvPr id="5" name="Slide Number Placeholder 4"/>
          <p:cNvSpPr>
            <a:spLocks noGrp="1"/>
          </p:cNvSpPr>
          <p:nvPr>
            <p:ph type="sldNum" sz="quarter" idx="12"/>
          </p:nvPr>
        </p:nvSpPr>
        <p:spPr/>
        <p:txBody>
          <a:bodyPr/>
          <a:lstStyle/>
          <a:p>
            <a:fld id="{5FF01793-B4B6-4D8C-921A-1DD513EF0474}" type="slidenum">
              <a:rPr lang="en-IN" smtClean="0"/>
              <a:t>32</a:t>
            </a:fld>
            <a:endParaRPr lang="en-IN"/>
          </a:p>
        </p:txBody>
      </p:sp>
    </p:spTree>
    <p:extLst>
      <p:ext uri="{BB962C8B-B14F-4D97-AF65-F5344CB8AC3E}">
        <p14:creationId xmlns:p14="http://schemas.microsoft.com/office/powerpoint/2010/main" val="3222083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Rectangle 2"/>
          <p:cNvSpPr>
            <a:spLocks noGrp="1" noChangeArrowheads="1"/>
          </p:cNvSpPr>
          <p:nvPr>
            <p:ph type="title"/>
          </p:nvPr>
        </p:nvSpPr>
        <p:spPr/>
        <p:txBody>
          <a:bodyPr/>
          <a:lstStyle/>
          <a:p>
            <a:r>
              <a:rPr lang="en-US" altLang="en-US">
                <a:latin typeface="Times New Roman" panose="02020603050405020304" pitchFamily="18" charset="0"/>
              </a:rPr>
              <a:t>Line-of-Sight Propagation</a:t>
            </a:r>
          </a:p>
        </p:txBody>
      </p:sp>
      <p:pic>
        <p:nvPicPr>
          <p:cNvPr id="21504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3200" y="2209800"/>
            <a:ext cx="6934200" cy="2617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4314348" y="5346700"/>
            <a:ext cx="5800883" cy="369332"/>
          </a:xfrm>
          <a:prstGeom prst="rect">
            <a:avLst/>
          </a:prstGeom>
        </p:spPr>
        <p:txBody>
          <a:bodyPr wrap="none">
            <a:spAutoFit/>
          </a:bodyPr>
          <a:lstStyle/>
          <a:p>
            <a:r>
              <a:rPr lang="en-US" dirty="0">
                <a:latin typeface="Calisto MT" panose="02040603050505030304" pitchFamily="18" charset="0"/>
              </a:rPr>
              <a:t>Non Line of sight is obstructed by obstacles like buildings</a:t>
            </a:r>
          </a:p>
        </p:txBody>
      </p:sp>
      <p:sp>
        <p:nvSpPr>
          <p:cNvPr id="3" name="Slide Number Placeholder 2"/>
          <p:cNvSpPr>
            <a:spLocks noGrp="1"/>
          </p:cNvSpPr>
          <p:nvPr>
            <p:ph type="sldNum" sz="quarter" idx="12"/>
          </p:nvPr>
        </p:nvSpPr>
        <p:spPr/>
        <p:txBody>
          <a:bodyPr/>
          <a:lstStyle/>
          <a:p>
            <a:fld id="{5FF01793-B4B6-4D8C-921A-1DD513EF0474}" type="slidenum">
              <a:rPr lang="en-IN" smtClean="0"/>
              <a:pPr/>
              <a:t>33</a:t>
            </a:fld>
            <a:endParaRPr lang="en-IN" dirty="0"/>
          </a:p>
        </p:txBody>
      </p:sp>
    </p:spTree>
    <p:extLst>
      <p:ext uri="{BB962C8B-B14F-4D97-AF65-F5344CB8AC3E}">
        <p14:creationId xmlns:p14="http://schemas.microsoft.com/office/powerpoint/2010/main" val="156694977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286504" y="1382866"/>
            <a:ext cx="7000875" cy="4997305"/>
          </a:xfrm>
          <a:prstGeom prst="rect">
            <a:avLst/>
          </a:prstGeom>
        </p:spPr>
      </p:pic>
      <p:sp>
        <p:nvSpPr>
          <p:cNvPr id="2" name="Title 1"/>
          <p:cNvSpPr>
            <a:spLocks noGrp="1"/>
          </p:cNvSpPr>
          <p:nvPr>
            <p:ph type="title"/>
          </p:nvPr>
        </p:nvSpPr>
        <p:spPr/>
        <p:txBody>
          <a:bodyPr/>
          <a:lstStyle/>
          <a:p>
            <a:r>
              <a:rPr lang="en-US" dirty="0"/>
              <a:t>Multipath Propagation</a:t>
            </a:r>
            <a:endParaRPr lang="en-IN" dirty="0"/>
          </a:p>
        </p:txBody>
      </p:sp>
      <p:sp>
        <p:nvSpPr>
          <p:cNvPr id="5" name="Content Placeholder 4"/>
          <p:cNvSpPr>
            <a:spLocks noGrp="1"/>
          </p:cNvSpPr>
          <p:nvPr>
            <p:ph idx="1"/>
          </p:nvPr>
        </p:nvSpPr>
        <p:spPr>
          <a:xfrm>
            <a:off x="281686" y="925435"/>
            <a:ext cx="11732652" cy="5630091"/>
          </a:xfrm>
        </p:spPr>
        <p:txBody>
          <a:bodyPr/>
          <a:lstStyle/>
          <a:p>
            <a:r>
              <a:rPr lang="en-US" dirty="0"/>
              <a:t>Multipath is a propagation phenomenon that causes the transmitted signal to be sent on two or more paths to the receiver.</a:t>
            </a:r>
          </a:p>
          <a:p>
            <a:endParaRPr lang="en-IN" dirty="0"/>
          </a:p>
        </p:txBody>
      </p:sp>
      <p:sp>
        <p:nvSpPr>
          <p:cNvPr id="6" name="Slide Number Placeholder 5"/>
          <p:cNvSpPr>
            <a:spLocks noGrp="1"/>
          </p:cNvSpPr>
          <p:nvPr>
            <p:ph type="sldNum" sz="quarter" idx="12"/>
          </p:nvPr>
        </p:nvSpPr>
        <p:spPr/>
        <p:txBody>
          <a:bodyPr/>
          <a:lstStyle/>
          <a:p>
            <a:fld id="{5FF01793-B4B6-4D8C-921A-1DD513EF0474}" type="slidenum">
              <a:rPr lang="en-IN" smtClean="0"/>
              <a:pPr/>
              <a:t>34</a:t>
            </a:fld>
            <a:endParaRPr lang="en-IN" dirty="0"/>
          </a:p>
        </p:txBody>
      </p:sp>
    </p:spTree>
    <p:extLst>
      <p:ext uri="{BB962C8B-B14F-4D97-AF65-F5344CB8AC3E}">
        <p14:creationId xmlns:p14="http://schemas.microsoft.com/office/powerpoint/2010/main" val="342294106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987574" y="988098"/>
            <a:ext cx="7400925" cy="5158854"/>
          </a:xfrm>
          <a:prstGeom prst="rect">
            <a:avLst/>
          </a:prstGeom>
        </p:spPr>
      </p:pic>
      <p:sp>
        <p:nvSpPr>
          <p:cNvPr id="4" name="Title 3"/>
          <p:cNvSpPr>
            <a:spLocks noGrp="1"/>
          </p:cNvSpPr>
          <p:nvPr>
            <p:ph type="title"/>
          </p:nvPr>
        </p:nvSpPr>
        <p:spPr/>
        <p:txBody>
          <a:bodyPr/>
          <a:lstStyle/>
          <a:p>
            <a:r>
              <a:rPr lang="en-US" dirty="0"/>
              <a:t>Contd..</a:t>
            </a:r>
            <a:endParaRPr lang="en-IN" dirty="0"/>
          </a:p>
        </p:txBody>
      </p:sp>
      <p:sp>
        <p:nvSpPr>
          <p:cNvPr id="3" name="Slide Number Placeholder 2"/>
          <p:cNvSpPr>
            <a:spLocks noGrp="1"/>
          </p:cNvSpPr>
          <p:nvPr>
            <p:ph type="sldNum" sz="quarter" idx="12"/>
          </p:nvPr>
        </p:nvSpPr>
        <p:spPr/>
        <p:txBody>
          <a:bodyPr/>
          <a:lstStyle/>
          <a:p>
            <a:fld id="{5FF01793-B4B6-4D8C-921A-1DD513EF0474}" type="slidenum">
              <a:rPr lang="en-IN" smtClean="0"/>
              <a:t>35</a:t>
            </a:fld>
            <a:endParaRPr lang="en-IN"/>
          </a:p>
        </p:txBody>
      </p:sp>
    </p:spTree>
    <p:extLst>
      <p:ext uri="{BB962C8B-B14F-4D97-AF65-F5344CB8AC3E}">
        <p14:creationId xmlns:p14="http://schemas.microsoft.com/office/powerpoint/2010/main" val="393590800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Contd..</a:t>
            </a:r>
            <a:endParaRPr lang="en-IN" dirty="0"/>
          </a:p>
        </p:txBody>
      </p:sp>
      <p:sp>
        <p:nvSpPr>
          <p:cNvPr id="6" name="Content Placeholder 5"/>
          <p:cNvSpPr>
            <a:spLocks noGrp="1"/>
          </p:cNvSpPr>
          <p:nvPr>
            <p:ph idx="1"/>
          </p:nvPr>
        </p:nvSpPr>
        <p:spPr>
          <a:xfrm>
            <a:off x="281686" y="953037"/>
            <a:ext cx="11732652" cy="5630091"/>
          </a:xfrm>
        </p:spPr>
        <p:txBody>
          <a:bodyPr/>
          <a:lstStyle/>
          <a:p>
            <a:r>
              <a:rPr lang="en-US" dirty="0"/>
              <a:t>Fading: </a:t>
            </a:r>
            <a:r>
              <a:rPr lang="en-IN" dirty="0">
                <a:latin typeface="Baskerville Old Face" panose="02020602080505020303" pitchFamily="18" charset="0"/>
              </a:rPr>
              <a:t>Fading is a  phenomenon cause by the constructive and destructive interference of two or more copies of the same signal that arrive at the receiver at different times.</a:t>
            </a:r>
            <a:endParaRPr lang="en-US" dirty="0">
              <a:latin typeface="Baskerville Old Face" panose="02020602080505020303" pitchFamily="18" charset="0"/>
            </a:endParaRPr>
          </a:p>
          <a:p>
            <a:endParaRPr lang="en-IN" dirty="0"/>
          </a:p>
        </p:txBody>
      </p:sp>
      <p:sp>
        <p:nvSpPr>
          <p:cNvPr id="4" name="Slide Number Placeholder 3"/>
          <p:cNvSpPr>
            <a:spLocks noGrp="1"/>
          </p:cNvSpPr>
          <p:nvPr>
            <p:ph type="sldNum" sz="quarter" idx="12"/>
          </p:nvPr>
        </p:nvSpPr>
        <p:spPr/>
        <p:txBody>
          <a:bodyPr/>
          <a:lstStyle/>
          <a:p>
            <a:fld id="{5FF01793-B4B6-4D8C-921A-1DD513EF0474}" type="slidenum">
              <a:rPr lang="en-IN" smtClean="0"/>
              <a:t>36</a:t>
            </a:fld>
            <a:endParaRPr lang="en-IN"/>
          </a:p>
        </p:txBody>
      </p:sp>
      <p:pic>
        <p:nvPicPr>
          <p:cNvPr id="7" name="Picture 6"/>
          <p:cNvPicPr>
            <a:picLocks noChangeAspect="1"/>
          </p:cNvPicPr>
          <p:nvPr/>
        </p:nvPicPr>
        <p:blipFill>
          <a:blip r:embed="rId2"/>
          <a:stretch>
            <a:fillRect/>
          </a:stretch>
        </p:blipFill>
        <p:spPr>
          <a:xfrm>
            <a:off x="3307752" y="1995323"/>
            <a:ext cx="6139204" cy="4133446"/>
          </a:xfrm>
          <a:prstGeom prst="rect">
            <a:avLst/>
          </a:prstGeom>
        </p:spPr>
      </p:pic>
    </p:spTree>
    <p:extLst>
      <p:ext uri="{BB962C8B-B14F-4D97-AF65-F5344CB8AC3E}">
        <p14:creationId xmlns:p14="http://schemas.microsoft.com/office/powerpoint/2010/main" val="250646559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Contd..</a:t>
            </a:r>
            <a:endParaRPr lang="en-IN" dirty="0"/>
          </a:p>
        </p:txBody>
      </p:sp>
      <p:sp>
        <p:nvSpPr>
          <p:cNvPr id="7" name="Content Placeholder 6"/>
          <p:cNvSpPr>
            <a:spLocks noGrp="1"/>
          </p:cNvSpPr>
          <p:nvPr>
            <p:ph idx="1"/>
          </p:nvPr>
        </p:nvSpPr>
        <p:spPr>
          <a:xfrm>
            <a:off x="281686" y="811369"/>
            <a:ext cx="11732652" cy="5630091"/>
          </a:xfrm>
        </p:spPr>
        <p:txBody>
          <a:bodyPr/>
          <a:lstStyle/>
          <a:p>
            <a:r>
              <a:rPr lang="en-US" dirty="0"/>
              <a:t>Interference: The meeting of two or more waves travelling in the same medium</a:t>
            </a:r>
            <a:endParaRPr lang="en-IN" dirty="0"/>
          </a:p>
        </p:txBody>
      </p:sp>
      <p:sp>
        <p:nvSpPr>
          <p:cNvPr id="2" name="Slide Number Placeholder 1"/>
          <p:cNvSpPr>
            <a:spLocks noGrp="1"/>
          </p:cNvSpPr>
          <p:nvPr>
            <p:ph type="sldNum" sz="quarter" idx="12"/>
          </p:nvPr>
        </p:nvSpPr>
        <p:spPr/>
        <p:txBody>
          <a:bodyPr/>
          <a:lstStyle/>
          <a:p>
            <a:fld id="{5FF01793-B4B6-4D8C-921A-1DD513EF0474}" type="slidenum">
              <a:rPr lang="en-IN" smtClean="0"/>
              <a:t>37</a:t>
            </a:fld>
            <a:endParaRPr lang="en-IN"/>
          </a:p>
        </p:txBody>
      </p:sp>
      <p:pic>
        <p:nvPicPr>
          <p:cNvPr id="14" name="Picture 13"/>
          <p:cNvPicPr>
            <a:picLocks noChangeAspect="1"/>
          </p:cNvPicPr>
          <p:nvPr/>
        </p:nvPicPr>
        <p:blipFill>
          <a:blip r:embed="rId2"/>
          <a:stretch>
            <a:fillRect/>
          </a:stretch>
        </p:blipFill>
        <p:spPr>
          <a:xfrm>
            <a:off x="430773" y="1700262"/>
            <a:ext cx="5293483" cy="2324100"/>
          </a:xfrm>
          <a:prstGeom prst="rect">
            <a:avLst/>
          </a:prstGeom>
        </p:spPr>
      </p:pic>
      <p:pic>
        <p:nvPicPr>
          <p:cNvPr id="15" name="Picture 14"/>
          <p:cNvPicPr>
            <a:picLocks noChangeAspect="1"/>
          </p:cNvPicPr>
          <p:nvPr/>
        </p:nvPicPr>
        <p:blipFill>
          <a:blip r:embed="rId3"/>
          <a:stretch>
            <a:fillRect/>
          </a:stretch>
        </p:blipFill>
        <p:spPr>
          <a:xfrm>
            <a:off x="241253" y="4407269"/>
            <a:ext cx="5353050" cy="2105025"/>
          </a:xfrm>
          <a:prstGeom prst="rect">
            <a:avLst/>
          </a:prstGeom>
        </p:spPr>
      </p:pic>
      <p:pic>
        <p:nvPicPr>
          <p:cNvPr id="16" name="Picture 15"/>
          <p:cNvPicPr>
            <a:picLocks noChangeAspect="1"/>
          </p:cNvPicPr>
          <p:nvPr/>
        </p:nvPicPr>
        <p:blipFill>
          <a:blip r:embed="rId4"/>
          <a:stretch>
            <a:fillRect/>
          </a:stretch>
        </p:blipFill>
        <p:spPr>
          <a:xfrm>
            <a:off x="5777796" y="1812381"/>
            <a:ext cx="6276975" cy="2066925"/>
          </a:xfrm>
          <a:prstGeom prst="rect">
            <a:avLst/>
          </a:prstGeom>
        </p:spPr>
      </p:pic>
      <p:pic>
        <p:nvPicPr>
          <p:cNvPr id="17" name="Picture 16"/>
          <p:cNvPicPr>
            <a:picLocks noChangeAspect="1"/>
          </p:cNvPicPr>
          <p:nvPr/>
        </p:nvPicPr>
        <p:blipFill>
          <a:blip r:embed="rId5"/>
          <a:stretch>
            <a:fillRect/>
          </a:stretch>
        </p:blipFill>
        <p:spPr>
          <a:xfrm>
            <a:off x="5712398" y="4024362"/>
            <a:ext cx="6248400" cy="2190750"/>
          </a:xfrm>
          <a:prstGeom prst="rect">
            <a:avLst/>
          </a:prstGeom>
        </p:spPr>
      </p:pic>
      <p:pic>
        <p:nvPicPr>
          <p:cNvPr id="18" name="Picture 17"/>
          <p:cNvPicPr>
            <a:picLocks noChangeAspect="1"/>
          </p:cNvPicPr>
          <p:nvPr/>
        </p:nvPicPr>
        <p:blipFill>
          <a:blip r:embed="rId6"/>
          <a:stretch>
            <a:fillRect/>
          </a:stretch>
        </p:blipFill>
        <p:spPr>
          <a:xfrm>
            <a:off x="5712398" y="6025344"/>
            <a:ext cx="2533650" cy="1371600"/>
          </a:xfrm>
          <a:prstGeom prst="rect">
            <a:avLst/>
          </a:prstGeom>
        </p:spPr>
      </p:pic>
    </p:spTree>
    <p:extLst>
      <p:ext uri="{BB962C8B-B14F-4D97-AF65-F5344CB8AC3E}">
        <p14:creationId xmlns:p14="http://schemas.microsoft.com/office/powerpoint/2010/main" val="384444865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Contd..</a:t>
            </a:r>
            <a:endParaRPr lang="en-IN" dirty="0"/>
          </a:p>
        </p:txBody>
      </p:sp>
      <p:sp>
        <p:nvSpPr>
          <p:cNvPr id="6" name="Content Placeholder 5"/>
          <p:cNvSpPr>
            <a:spLocks noGrp="1"/>
          </p:cNvSpPr>
          <p:nvPr>
            <p:ph idx="1"/>
          </p:nvPr>
        </p:nvSpPr>
        <p:spPr>
          <a:xfrm>
            <a:off x="459348" y="953037"/>
            <a:ext cx="11732652" cy="5630091"/>
          </a:xfrm>
        </p:spPr>
        <p:txBody>
          <a:bodyPr/>
          <a:lstStyle/>
          <a:p>
            <a:r>
              <a:rPr lang="en-US" dirty="0"/>
              <a:t>Shadowing: Signal strength loss after passing through Obstacles</a:t>
            </a:r>
            <a:endParaRPr lang="en-IN" dirty="0"/>
          </a:p>
        </p:txBody>
      </p:sp>
      <p:sp>
        <p:nvSpPr>
          <p:cNvPr id="4" name="Slide Number Placeholder 3"/>
          <p:cNvSpPr>
            <a:spLocks noGrp="1"/>
          </p:cNvSpPr>
          <p:nvPr>
            <p:ph type="sldNum" sz="quarter" idx="12"/>
          </p:nvPr>
        </p:nvSpPr>
        <p:spPr/>
        <p:txBody>
          <a:bodyPr/>
          <a:lstStyle/>
          <a:p>
            <a:fld id="{5FF01793-B4B6-4D8C-921A-1DD513EF0474}" type="slidenum">
              <a:rPr lang="en-IN" smtClean="0"/>
              <a:t>38</a:t>
            </a:fld>
            <a:endParaRPr lang="en-IN"/>
          </a:p>
        </p:txBody>
      </p:sp>
      <p:pic>
        <p:nvPicPr>
          <p:cNvPr id="7" name="Picture 6"/>
          <p:cNvPicPr>
            <a:picLocks noChangeAspect="1"/>
          </p:cNvPicPr>
          <p:nvPr/>
        </p:nvPicPr>
        <p:blipFill>
          <a:blip r:embed="rId2"/>
          <a:stretch>
            <a:fillRect/>
          </a:stretch>
        </p:blipFill>
        <p:spPr>
          <a:xfrm>
            <a:off x="281686" y="1977560"/>
            <a:ext cx="5148860" cy="2976577"/>
          </a:xfrm>
          <a:prstGeom prst="rect">
            <a:avLst/>
          </a:prstGeom>
        </p:spPr>
      </p:pic>
      <p:pic>
        <p:nvPicPr>
          <p:cNvPr id="2" name="Picture 1"/>
          <p:cNvPicPr>
            <a:picLocks noChangeAspect="1"/>
          </p:cNvPicPr>
          <p:nvPr/>
        </p:nvPicPr>
        <p:blipFill>
          <a:blip r:embed="rId3"/>
          <a:stretch>
            <a:fillRect/>
          </a:stretch>
        </p:blipFill>
        <p:spPr>
          <a:xfrm>
            <a:off x="5608208" y="1759637"/>
            <a:ext cx="6172200" cy="3038475"/>
          </a:xfrm>
          <a:prstGeom prst="rect">
            <a:avLst/>
          </a:prstGeom>
        </p:spPr>
      </p:pic>
    </p:spTree>
    <p:extLst>
      <p:ext uri="{BB962C8B-B14F-4D97-AF65-F5344CB8AC3E}">
        <p14:creationId xmlns:p14="http://schemas.microsoft.com/office/powerpoint/2010/main" val="241530071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6017" y="3111402"/>
            <a:ext cx="5050384" cy="3419475"/>
          </a:xfrm>
          <a:prstGeom prst="rect">
            <a:avLst/>
          </a:prstGeom>
        </p:spPr>
      </p:pic>
      <p:sp>
        <p:nvSpPr>
          <p:cNvPr id="3" name="Rectangle 2"/>
          <p:cNvSpPr/>
          <p:nvPr/>
        </p:nvSpPr>
        <p:spPr>
          <a:xfrm>
            <a:off x="240754" y="555771"/>
            <a:ext cx="11801475" cy="2215991"/>
          </a:xfrm>
          <a:prstGeom prst="rect">
            <a:avLst/>
          </a:prstGeom>
        </p:spPr>
        <p:txBody>
          <a:bodyPr wrap="square">
            <a:spAutoFit/>
          </a:bodyPr>
          <a:lstStyle/>
          <a:p>
            <a:pPr algn="just"/>
            <a:endParaRPr lang="en-IN" dirty="0">
              <a:latin typeface="Baskerville Old Face" panose="02020602080505020303" pitchFamily="18" charset="0"/>
            </a:endParaRPr>
          </a:p>
          <a:p>
            <a:pPr algn="just"/>
            <a:r>
              <a:rPr lang="en-IN" sz="2400" dirty="0">
                <a:latin typeface="Baskerville Old Face" panose="02020602080505020303" pitchFamily="18" charset="0"/>
              </a:rPr>
              <a:t>Usually the digital information that is transmitted will be in the form of square waveform representing the 1’s and 0’s. When this square waveform mixes with the noises and non linarites in the channel, the square waveform starts to spread and merge with the adjacent symbol sequence, making the data there to be unreadable. At the receiver end this data is wrongly decoded. </a:t>
            </a:r>
            <a:endParaRPr lang="en-US" sz="2400" dirty="0">
              <a:latin typeface="Baskerville Old Face" panose="02020602080505020303" pitchFamily="18" charset="0"/>
            </a:endParaRPr>
          </a:p>
        </p:txBody>
      </p:sp>
      <p:sp>
        <p:nvSpPr>
          <p:cNvPr id="4" name="Slide Number Placeholder 3"/>
          <p:cNvSpPr>
            <a:spLocks noGrp="1"/>
          </p:cNvSpPr>
          <p:nvPr>
            <p:ph type="sldNum" sz="quarter" idx="12"/>
          </p:nvPr>
        </p:nvSpPr>
        <p:spPr/>
        <p:txBody>
          <a:bodyPr/>
          <a:lstStyle/>
          <a:p>
            <a:fld id="{5FF01793-B4B6-4D8C-921A-1DD513EF0474}" type="slidenum">
              <a:rPr lang="en-IN" smtClean="0"/>
              <a:t>39</a:t>
            </a:fld>
            <a:endParaRPr lang="en-IN"/>
          </a:p>
        </p:txBody>
      </p:sp>
      <p:pic>
        <p:nvPicPr>
          <p:cNvPr id="5" name="Picture 4">
            <a:extLst>
              <a:ext uri="{FF2B5EF4-FFF2-40B4-BE49-F238E27FC236}">
                <a16:creationId xmlns:a16="http://schemas.microsoft.com/office/drawing/2014/main" id="{01B95FF1-EB69-2B94-F7B4-D032A41C5528}"/>
              </a:ext>
            </a:extLst>
          </p:cNvPr>
          <p:cNvPicPr>
            <a:picLocks noChangeAspect="1"/>
          </p:cNvPicPr>
          <p:nvPr/>
        </p:nvPicPr>
        <p:blipFill>
          <a:blip r:embed="rId3"/>
          <a:stretch>
            <a:fillRect/>
          </a:stretch>
        </p:blipFill>
        <p:spPr>
          <a:xfrm>
            <a:off x="5746620" y="2771762"/>
            <a:ext cx="6181452" cy="3847770"/>
          </a:xfrm>
          <a:prstGeom prst="rect">
            <a:avLst/>
          </a:prstGeom>
        </p:spPr>
      </p:pic>
    </p:spTree>
    <p:extLst>
      <p:ext uri="{BB962C8B-B14F-4D97-AF65-F5344CB8AC3E}">
        <p14:creationId xmlns:p14="http://schemas.microsoft.com/office/powerpoint/2010/main" val="39106463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2697" y="192751"/>
            <a:ext cx="11351623" cy="734712"/>
          </a:xfrm>
        </p:spPr>
        <p:txBody>
          <a:bodyPr>
            <a:noAutofit/>
          </a:bodyPr>
          <a:lstStyle/>
          <a:p>
            <a:pPr>
              <a:defRPr/>
            </a:pPr>
            <a:r>
              <a:rPr lang="en-US" dirty="0">
                <a:latin typeface="Algerian" pitchFamily="82" charset="0"/>
              </a:rPr>
              <a:t>Advantages and disadvantages of WC</a:t>
            </a:r>
          </a:p>
        </p:txBody>
      </p:sp>
      <p:sp>
        <p:nvSpPr>
          <p:cNvPr id="3" name="Content Placeholder 2"/>
          <p:cNvSpPr>
            <a:spLocks noGrp="1"/>
          </p:cNvSpPr>
          <p:nvPr>
            <p:ph idx="4294967295"/>
          </p:nvPr>
        </p:nvSpPr>
        <p:spPr>
          <a:xfrm>
            <a:off x="195943" y="927463"/>
            <a:ext cx="11743507" cy="5643154"/>
          </a:xfrm>
        </p:spPr>
        <p:txBody>
          <a:bodyPr rtlCol="0">
            <a:normAutofit/>
          </a:bodyPr>
          <a:lstStyle/>
          <a:p>
            <a:pPr lvl="1">
              <a:defRPr/>
            </a:pPr>
            <a:r>
              <a:rPr lang="en-US" sz="2800" dirty="0">
                <a:latin typeface="Algerian" pitchFamily="82" charset="0"/>
              </a:rPr>
              <a:t>Advantages:</a:t>
            </a:r>
          </a:p>
          <a:p>
            <a:pPr lvl="1">
              <a:defRPr/>
            </a:pPr>
            <a:r>
              <a:rPr lang="en-US" sz="2000" dirty="0"/>
              <a:t> Working professionals can work and access Internet anywhere and anytime without carrying cables or wires wherever they go. This also helps to complete the work anywhere on time and improves the productivity.</a:t>
            </a:r>
          </a:p>
          <a:p>
            <a:pPr lvl="1">
              <a:defRPr/>
            </a:pPr>
            <a:r>
              <a:rPr lang="en-US" sz="2000" dirty="0"/>
              <a:t>A wireless communication network is a solution in areas where cables are impossible to install (e.g. hazardous areas, long distances etc.)</a:t>
            </a:r>
          </a:p>
          <a:p>
            <a:pPr marL="252000" lvl="1" indent="0">
              <a:buNone/>
              <a:defRPr/>
            </a:pPr>
            <a:endParaRPr lang="en-US" sz="2000" dirty="0"/>
          </a:p>
          <a:p>
            <a:pPr lvl="1">
              <a:defRPr/>
            </a:pPr>
            <a:r>
              <a:rPr lang="en-US" sz="2800" dirty="0">
                <a:latin typeface="Algerian" pitchFamily="82" charset="0"/>
              </a:rPr>
              <a:t>Disadvantages:</a:t>
            </a:r>
          </a:p>
          <a:p>
            <a:pPr lvl="1">
              <a:defRPr/>
            </a:pPr>
            <a:r>
              <a:rPr lang="en-US" sz="2000" dirty="0"/>
              <a:t>Has security vulnerabilities</a:t>
            </a:r>
          </a:p>
          <a:p>
            <a:pPr lvl="1">
              <a:defRPr/>
            </a:pPr>
            <a:r>
              <a:rPr lang="en-US" sz="2000" dirty="0"/>
              <a:t>High costs for setting the infrastructure</a:t>
            </a:r>
          </a:p>
          <a:p>
            <a:pPr lvl="1">
              <a:defRPr/>
            </a:pPr>
            <a:r>
              <a:rPr lang="en-US" sz="2000" dirty="0"/>
              <a:t>Unlike wired communication, wireless communication is influenced by physical obstructions, climatic conditions, interference from other wireless devices </a:t>
            </a:r>
          </a:p>
          <a:p>
            <a:pPr>
              <a:defRPr/>
            </a:pPr>
            <a:endParaRPr lang="en-US" dirty="0"/>
          </a:p>
        </p:txBody>
      </p:sp>
      <p:sp>
        <p:nvSpPr>
          <p:cNvPr id="4" name="Slide Number Placeholder 3"/>
          <p:cNvSpPr>
            <a:spLocks noGrp="1"/>
          </p:cNvSpPr>
          <p:nvPr>
            <p:ph type="sldNum" sz="quarter" idx="12"/>
          </p:nvPr>
        </p:nvSpPr>
        <p:spPr/>
        <p:txBody>
          <a:bodyPr/>
          <a:lstStyle/>
          <a:p>
            <a:fld id="{5FF01793-B4B6-4D8C-921A-1DD513EF0474}" type="slidenum">
              <a:rPr lang="en-IN" smtClean="0"/>
              <a:pPr/>
              <a:t>4</a:t>
            </a:fld>
            <a:endParaRPr lang="en-IN" dirty="0"/>
          </a:p>
        </p:txBody>
      </p:sp>
    </p:spTree>
    <p:extLst>
      <p:ext uri="{BB962C8B-B14F-4D97-AF65-F5344CB8AC3E}">
        <p14:creationId xmlns:p14="http://schemas.microsoft.com/office/powerpoint/2010/main" val="4194514059"/>
      </p:ext>
    </p:extLst>
  </p:cSld>
  <p:clrMapOvr>
    <a:masterClrMapping/>
  </p:clrMapOvr>
  <p:transition>
    <p:circl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66048" y="238835"/>
            <a:ext cx="6509982" cy="3002508"/>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9" name="Rectangle 8"/>
          <p:cNvSpPr/>
          <p:nvPr/>
        </p:nvSpPr>
        <p:spPr>
          <a:xfrm>
            <a:off x="436429" y="473838"/>
            <a:ext cx="1786066" cy="369332"/>
          </a:xfrm>
          <a:prstGeom prst="rect">
            <a:avLst/>
          </a:prstGeom>
        </p:spPr>
        <p:txBody>
          <a:bodyPr wrap="none">
            <a:spAutoFit/>
          </a:bodyPr>
          <a:lstStyle/>
          <a:p>
            <a:r>
              <a:rPr lang="en-US" b="1" i="0" u="none" strike="noStrike" baseline="0" dirty="0">
                <a:latin typeface="Bookman Old Style" panose="02050604050505020204" pitchFamily="18" charset="0"/>
              </a:rPr>
              <a:t>User Mobility</a:t>
            </a:r>
            <a:endParaRPr lang="en-US" dirty="0">
              <a:latin typeface="Bookman Old Style" panose="02050604050505020204" pitchFamily="18" charset="0"/>
            </a:endParaRPr>
          </a:p>
        </p:txBody>
      </p:sp>
      <p:sp>
        <p:nvSpPr>
          <p:cNvPr id="10" name="Rectangle 9"/>
          <p:cNvSpPr/>
          <p:nvPr/>
        </p:nvSpPr>
        <p:spPr>
          <a:xfrm>
            <a:off x="580030" y="1085965"/>
            <a:ext cx="6096000" cy="646331"/>
          </a:xfrm>
          <a:prstGeom prst="rect">
            <a:avLst/>
          </a:prstGeom>
        </p:spPr>
        <p:txBody>
          <a:bodyPr>
            <a:spAutoFit/>
          </a:bodyPr>
          <a:lstStyle/>
          <a:p>
            <a:r>
              <a:rPr lang="en-IN" b="0" u="none" strike="noStrike" baseline="0" dirty="0">
                <a:latin typeface="Bookman Old Style" panose="02050604050505020204" pitchFamily="18" charset="0"/>
              </a:rPr>
              <a:t>Home Location Register (HLR) and the Visitor Location Register (VLR).</a:t>
            </a:r>
            <a:endParaRPr lang="en-US" dirty="0">
              <a:latin typeface="Bookman Old Style" panose="02050604050505020204" pitchFamily="18" charset="0"/>
            </a:endParaRPr>
          </a:p>
        </p:txBody>
      </p:sp>
      <p:sp>
        <p:nvSpPr>
          <p:cNvPr id="11" name="Rectangle 10"/>
          <p:cNvSpPr/>
          <p:nvPr/>
        </p:nvSpPr>
        <p:spPr>
          <a:xfrm>
            <a:off x="580030" y="1975091"/>
            <a:ext cx="6096000" cy="923330"/>
          </a:xfrm>
          <a:prstGeom prst="rect">
            <a:avLst/>
          </a:prstGeom>
        </p:spPr>
        <p:txBody>
          <a:bodyPr>
            <a:spAutoFit/>
          </a:bodyPr>
          <a:lstStyle/>
          <a:p>
            <a:r>
              <a:rPr lang="en-IN" b="0" i="0" u="none" strike="noStrike" baseline="0" dirty="0">
                <a:latin typeface="Bookman Old Style" panose="02050604050505020204" pitchFamily="18" charset="0"/>
              </a:rPr>
              <a:t>If an MS moves across a cell boundary, a different BS becomes the </a:t>
            </a:r>
            <a:r>
              <a:rPr lang="en-IN" b="0" i="1" u="none" strike="noStrike" baseline="0" dirty="0">
                <a:latin typeface="Bookman Old Style" panose="02050604050505020204" pitchFamily="18" charset="0"/>
              </a:rPr>
              <a:t>serving BS</a:t>
            </a:r>
            <a:r>
              <a:rPr lang="en-IN" b="0" i="0" u="none" strike="noStrike" baseline="0" dirty="0">
                <a:latin typeface="Bookman Old Style" panose="02050604050505020204" pitchFamily="18" charset="0"/>
              </a:rPr>
              <a:t>; in other words,</a:t>
            </a:r>
          </a:p>
          <a:p>
            <a:r>
              <a:rPr lang="en-IN" b="0" i="0" u="none" strike="noStrike" baseline="0" dirty="0">
                <a:latin typeface="Bookman Old Style" panose="02050604050505020204" pitchFamily="18" charset="0"/>
              </a:rPr>
              <a:t>the MS is </a:t>
            </a:r>
            <a:r>
              <a:rPr lang="en-IN" b="0" i="1" u="none" strike="noStrike" baseline="0" dirty="0">
                <a:latin typeface="Bookman Old Style" panose="02050604050505020204" pitchFamily="18" charset="0"/>
              </a:rPr>
              <a:t>handed over </a:t>
            </a:r>
            <a:r>
              <a:rPr lang="en-IN" b="0" i="0" u="none" strike="noStrike" baseline="0" dirty="0">
                <a:latin typeface="Bookman Old Style" panose="02050604050505020204" pitchFamily="18" charset="0"/>
              </a:rPr>
              <a:t>from one BS to another.</a:t>
            </a:r>
            <a:endParaRPr lang="en-US" dirty="0">
              <a:latin typeface="Bookman Old Style" panose="02050604050505020204" pitchFamily="18" charset="0"/>
            </a:endParaRPr>
          </a:p>
        </p:txBody>
      </p:sp>
      <p:sp>
        <p:nvSpPr>
          <p:cNvPr id="13" name="Rectangle 12"/>
          <p:cNvSpPr/>
          <p:nvPr/>
        </p:nvSpPr>
        <p:spPr>
          <a:xfrm>
            <a:off x="7090012" y="473838"/>
            <a:ext cx="4631140" cy="2173828"/>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a:latin typeface="Bookman Old Style" panose="02050604050505020204" pitchFamily="18" charset="0"/>
              </a:rPr>
              <a:t>Spectrum Limitations</a:t>
            </a:r>
          </a:p>
          <a:p>
            <a:pPr marL="285750" indent="-285750" algn="just">
              <a:buFont typeface="Arial" panose="020B0604020202020204" pitchFamily="34" charset="0"/>
              <a:buChar char="•"/>
            </a:pPr>
            <a:r>
              <a:rPr lang="en-US" dirty="0">
                <a:latin typeface="Bookman Old Style" panose="02050604050505020204" pitchFamily="18" charset="0"/>
              </a:rPr>
              <a:t>Frequency reuse in Regulated Systems</a:t>
            </a:r>
          </a:p>
          <a:p>
            <a:pPr marL="285750" indent="-285750" algn="just">
              <a:buFont typeface="Arial" panose="020B0604020202020204" pitchFamily="34" charset="0"/>
              <a:buChar char="•"/>
            </a:pPr>
            <a:r>
              <a:rPr lang="en-US" dirty="0">
                <a:latin typeface="Bookman Old Style" panose="02050604050505020204" pitchFamily="18" charset="0"/>
              </a:rPr>
              <a:t>Frequency reuse in Un Regulated Systems</a:t>
            </a:r>
          </a:p>
          <a:p>
            <a:pPr algn="ctr"/>
            <a:endParaRPr lang="en-US" dirty="0">
              <a:latin typeface="Bookman Old Style" panose="02050604050505020204" pitchFamily="18" charset="0"/>
            </a:endParaRPr>
          </a:p>
          <a:p>
            <a:pPr algn="ctr"/>
            <a:endParaRPr lang="en-US" dirty="0">
              <a:latin typeface="Bookman Old Style" panose="02050604050505020204" pitchFamily="18" charset="0"/>
            </a:endParaRPr>
          </a:p>
        </p:txBody>
      </p:sp>
      <p:sp>
        <p:nvSpPr>
          <p:cNvPr id="15" name="TextBox 14"/>
          <p:cNvSpPr txBox="1"/>
          <p:nvPr/>
        </p:nvSpPr>
        <p:spPr>
          <a:xfrm>
            <a:off x="254701" y="4882486"/>
            <a:ext cx="2149522" cy="369332"/>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b="1" dirty="0">
                <a:latin typeface="Sitka Small" panose="02000505000000020004" pitchFamily="2" charset="0"/>
              </a:rPr>
              <a:t>Limited Energy</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54680" y="2890460"/>
            <a:ext cx="8233012" cy="3967539"/>
          </a:xfrm>
          <a:prstGeom prst="rect">
            <a:avLst/>
          </a:prstGeom>
        </p:spPr>
      </p:pic>
      <p:sp>
        <p:nvSpPr>
          <p:cNvPr id="3" name="Slide Number Placeholder 2"/>
          <p:cNvSpPr>
            <a:spLocks noGrp="1"/>
          </p:cNvSpPr>
          <p:nvPr>
            <p:ph type="sldNum" sz="quarter" idx="12"/>
          </p:nvPr>
        </p:nvSpPr>
        <p:spPr/>
        <p:txBody>
          <a:bodyPr/>
          <a:lstStyle/>
          <a:p>
            <a:fld id="{5FF01793-B4B6-4D8C-921A-1DD513EF0474}" type="slidenum">
              <a:rPr lang="en-IN" smtClean="0"/>
              <a:t>40</a:t>
            </a:fld>
            <a:endParaRPr lang="en-IN"/>
          </a:p>
        </p:txBody>
      </p:sp>
    </p:spTree>
    <p:extLst>
      <p:ext uri="{BB962C8B-B14F-4D97-AF65-F5344CB8AC3E}">
        <p14:creationId xmlns:p14="http://schemas.microsoft.com/office/powerpoint/2010/main" val="325681855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Noise-Limited Systems</a:t>
            </a:r>
          </a:p>
        </p:txBody>
      </p:sp>
      <p:sp>
        <p:nvSpPr>
          <p:cNvPr id="4" name="Content Placeholder 3"/>
          <p:cNvSpPr>
            <a:spLocks noGrp="1"/>
          </p:cNvSpPr>
          <p:nvPr>
            <p:ph idx="1"/>
          </p:nvPr>
        </p:nvSpPr>
        <p:spPr/>
        <p:txBody>
          <a:bodyPr>
            <a:normAutofit/>
          </a:bodyPr>
          <a:lstStyle/>
          <a:p>
            <a:r>
              <a:rPr lang="en-US" dirty="0"/>
              <a:t>We set up link budgets for noise-limited systems and compute the minimum transmit power (or maximum range) that can be achieved in the absence of interference.</a:t>
            </a:r>
          </a:p>
          <a:p>
            <a:r>
              <a:rPr lang="en-US" dirty="0"/>
              <a:t>Such computations give a first insight into the basic capabilities of wireless systems and also have </a:t>
            </a:r>
            <a:r>
              <a:rPr lang="en-IN" dirty="0"/>
              <a:t>practical applications.</a:t>
            </a:r>
          </a:p>
          <a:p>
            <a:r>
              <a:rPr lang="en-US" dirty="0"/>
              <a:t>For example, Wireless Local Area Networks (WLANs) and cordless phones often operate in a noise-limited mode, if no other Base Station (BS) is in the vicinity.</a:t>
            </a:r>
          </a:p>
          <a:p>
            <a:r>
              <a:rPr lang="en-US" dirty="0"/>
              <a:t>Wireless systems are required to provide a certain minimum transmission quality.</a:t>
            </a:r>
          </a:p>
          <a:p>
            <a:r>
              <a:rPr lang="en-US" dirty="0"/>
              <a:t>The transmission quality in turn requires a minimum </a:t>
            </a:r>
            <a:r>
              <a:rPr lang="en-US" i="1" dirty="0"/>
              <a:t>Signal-to-Noise Ratio </a:t>
            </a:r>
            <a:r>
              <a:rPr lang="en-US" dirty="0"/>
              <a:t>(SNR) at the receiver </a:t>
            </a:r>
            <a:r>
              <a:rPr lang="en-IN" dirty="0"/>
              <a:t>(RX).</a:t>
            </a:r>
          </a:p>
          <a:p>
            <a:pPr lvl="1"/>
            <a:r>
              <a:rPr lang="en-US" dirty="0"/>
              <a:t>Consider now a situation where only a single BS transmits, and a Mobile Station (MS) receives; thus, the performance of the system is determined only by the strength of the (useful) </a:t>
            </a:r>
            <a:r>
              <a:rPr lang="en-IN" dirty="0"/>
              <a:t>signal and the noise.</a:t>
            </a:r>
          </a:p>
          <a:p>
            <a:pPr lvl="1"/>
            <a:r>
              <a:rPr lang="en-US" dirty="0"/>
              <a:t>As the MS moves further away from the BS, the received signal power decreases, and at a certain distance, the SNR does not achieve the required threshold for reliable </a:t>
            </a:r>
            <a:r>
              <a:rPr lang="en-IN" dirty="0"/>
              <a:t>communications.</a:t>
            </a:r>
          </a:p>
        </p:txBody>
      </p:sp>
      <p:sp>
        <p:nvSpPr>
          <p:cNvPr id="2" name="Slide Number Placeholder 1"/>
          <p:cNvSpPr>
            <a:spLocks noGrp="1"/>
          </p:cNvSpPr>
          <p:nvPr>
            <p:ph type="sldNum" sz="quarter" idx="12"/>
          </p:nvPr>
        </p:nvSpPr>
        <p:spPr/>
        <p:txBody>
          <a:bodyPr/>
          <a:lstStyle/>
          <a:p>
            <a:fld id="{5FF01793-B4B6-4D8C-921A-1DD513EF0474}" type="slidenum">
              <a:rPr lang="en-IN" smtClean="0"/>
              <a:t>41</a:t>
            </a:fld>
            <a:endParaRPr lang="en-IN"/>
          </a:p>
        </p:txBody>
      </p:sp>
    </p:spTree>
    <p:extLst>
      <p:ext uri="{BB962C8B-B14F-4D97-AF65-F5344CB8AC3E}">
        <p14:creationId xmlns:p14="http://schemas.microsoft.com/office/powerpoint/2010/main" val="192802436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Contd..</a:t>
            </a:r>
            <a:endParaRPr lang="en-IN" dirty="0"/>
          </a:p>
        </p:txBody>
      </p:sp>
      <p:sp>
        <p:nvSpPr>
          <p:cNvPr id="3" name="Content Placeholder 2"/>
          <p:cNvSpPr>
            <a:spLocks noGrp="1"/>
          </p:cNvSpPr>
          <p:nvPr>
            <p:ph idx="1"/>
          </p:nvPr>
        </p:nvSpPr>
        <p:spPr/>
        <p:txBody>
          <a:bodyPr/>
          <a:lstStyle/>
          <a:p>
            <a:r>
              <a:rPr lang="en-US" dirty="0"/>
              <a:t>Let us assume for the moment that the received power decreases with </a:t>
            </a:r>
            <a:r>
              <a:rPr lang="en-US" i="1" dirty="0"/>
              <a:t>d</a:t>
            </a:r>
            <a:r>
              <a:rPr lang="en-US" baseline="30000" dirty="0"/>
              <a:t>2</a:t>
            </a:r>
            <a:r>
              <a:rPr lang="en-US" dirty="0"/>
              <a:t>, the square of the distance between BS and MS. More precisely, let the received power </a:t>
            </a:r>
            <a:r>
              <a:rPr lang="en-US" i="1" dirty="0"/>
              <a:t>P</a:t>
            </a:r>
            <a:r>
              <a:rPr lang="en-US" baseline="-25000" dirty="0"/>
              <a:t>RX</a:t>
            </a:r>
            <a:r>
              <a:rPr lang="en-US" dirty="0"/>
              <a:t> be (</a:t>
            </a:r>
            <a:r>
              <a:rPr lang="en-US" dirty="0" err="1"/>
              <a:t>Eq</a:t>
            </a:r>
            <a:r>
              <a:rPr lang="en-US" dirty="0"/>
              <a:t>: 3.1)</a:t>
            </a:r>
          </a:p>
          <a:p>
            <a:endParaRPr lang="en-US" dirty="0"/>
          </a:p>
          <a:p>
            <a:r>
              <a:rPr lang="en-US" dirty="0"/>
              <a:t>where </a:t>
            </a:r>
            <a:r>
              <a:rPr lang="en-US" i="1" dirty="0"/>
              <a:t>G</a:t>
            </a:r>
            <a:r>
              <a:rPr lang="en-US" baseline="-25000" dirty="0"/>
              <a:t>RX </a:t>
            </a:r>
            <a:r>
              <a:rPr lang="en-US" dirty="0"/>
              <a:t>and </a:t>
            </a:r>
            <a:r>
              <a:rPr lang="en-US" i="1" dirty="0"/>
              <a:t>G</a:t>
            </a:r>
            <a:r>
              <a:rPr lang="en-US" baseline="-25000" dirty="0"/>
              <a:t>TX </a:t>
            </a:r>
            <a:r>
              <a:rPr lang="en-US" dirty="0"/>
              <a:t>are the gains of the receive and transmit antennas, respectively, </a:t>
            </a:r>
            <a:r>
              <a:rPr lang="en-US" i="1" dirty="0"/>
              <a:t>λ </a:t>
            </a:r>
            <a:r>
              <a:rPr lang="en-US" dirty="0"/>
              <a:t>is the wavelength, and </a:t>
            </a:r>
            <a:r>
              <a:rPr lang="en-US" i="1" dirty="0"/>
              <a:t>P</a:t>
            </a:r>
            <a:r>
              <a:rPr lang="en-US" baseline="-25000" dirty="0"/>
              <a:t>TX</a:t>
            </a:r>
            <a:r>
              <a:rPr lang="en-US" dirty="0"/>
              <a:t> is the transmit power</a:t>
            </a:r>
          </a:p>
          <a:p>
            <a:r>
              <a:rPr lang="en-US" dirty="0"/>
              <a:t>The noise that disturbs the signal can consist of several components, as follows:</a:t>
            </a:r>
          </a:p>
          <a:p>
            <a:pPr lvl="1"/>
            <a:r>
              <a:rPr lang="en-IN" dirty="0"/>
              <a:t>Thermal noise</a:t>
            </a:r>
          </a:p>
          <a:p>
            <a:pPr lvl="1"/>
            <a:r>
              <a:rPr lang="en-US" dirty="0"/>
              <a:t>Man-made noise</a:t>
            </a:r>
          </a:p>
          <a:p>
            <a:pPr lvl="2"/>
            <a:r>
              <a:rPr lang="en-US" dirty="0"/>
              <a:t>Spurious emissions</a:t>
            </a:r>
          </a:p>
          <a:p>
            <a:pPr lvl="2"/>
            <a:r>
              <a:rPr lang="en-US" dirty="0"/>
              <a:t>Other intentional emission sources</a:t>
            </a:r>
          </a:p>
          <a:p>
            <a:pPr lvl="1"/>
            <a:r>
              <a:rPr lang="en-US" dirty="0"/>
              <a:t>Receiver noise</a:t>
            </a:r>
          </a:p>
          <a:p>
            <a:endParaRPr lang="en-IN" dirty="0"/>
          </a:p>
        </p:txBody>
      </p:sp>
      <p:sp>
        <p:nvSpPr>
          <p:cNvPr id="4" name="Slide Number Placeholder 3"/>
          <p:cNvSpPr>
            <a:spLocks noGrp="1"/>
          </p:cNvSpPr>
          <p:nvPr>
            <p:ph type="sldNum" sz="quarter" idx="12"/>
          </p:nvPr>
        </p:nvSpPr>
        <p:spPr/>
        <p:txBody>
          <a:bodyPr/>
          <a:lstStyle/>
          <a:p>
            <a:fld id="{5FF01793-B4B6-4D8C-921A-1DD513EF0474}" type="slidenum">
              <a:rPr lang="en-IN" smtClean="0"/>
              <a:pPr/>
              <a:t>42</a:t>
            </a:fld>
            <a:endParaRPr lang="en-IN" dirty="0"/>
          </a:p>
        </p:txBody>
      </p:sp>
      <p:pic>
        <p:nvPicPr>
          <p:cNvPr id="5" name="Picture 4"/>
          <p:cNvPicPr>
            <a:picLocks noChangeAspect="1"/>
          </p:cNvPicPr>
          <p:nvPr/>
        </p:nvPicPr>
        <p:blipFill>
          <a:blip r:embed="rId2"/>
          <a:stretch>
            <a:fillRect/>
          </a:stretch>
        </p:blipFill>
        <p:spPr>
          <a:xfrm>
            <a:off x="4501650" y="1750423"/>
            <a:ext cx="2774361" cy="696005"/>
          </a:xfrm>
          <a:prstGeom prst="rect">
            <a:avLst/>
          </a:prstGeom>
        </p:spPr>
      </p:pic>
    </p:spTree>
    <p:extLst>
      <p:ext uri="{BB962C8B-B14F-4D97-AF65-F5344CB8AC3E}">
        <p14:creationId xmlns:p14="http://schemas.microsoft.com/office/powerpoint/2010/main" val="205800309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469038" y="997120"/>
            <a:ext cx="5472423" cy="1938992"/>
          </a:xfrm>
          <a:prstGeom prst="rect">
            <a:avLst/>
          </a:prstGeom>
        </p:spPr>
        <p:txBody>
          <a:bodyPr wrap="square">
            <a:spAutoFit/>
          </a:bodyPr>
          <a:lstStyle/>
          <a:p>
            <a:pPr algn="just"/>
            <a:r>
              <a:rPr lang="en-IN" sz="2400" dirty="0">
                <a:latin typeface="Baskerville Old Face" panose="02020602080505020303" pitchFamily="18" charset="0"/>
              </a:rPr>
              <a:t>A link budget is accounting of all of the gains and losses from the transmitter, through the medium (free space, cable, waveguide, </a:t>
            </a:r>
            <a:r>
              <a:rPr lang="en-IN" sz="2400" dirty="0" err="1">
                <a:latin typeface="Baskerville Old Face" panose="02020602080505020303" pitchFamily="18" charset="0"/>
              </a:rPr>
              <a:t>fiber</a:t>
            </a:r>
            <a:r>
              <a:rPr lang="en-IN" sz="2400" dirty="0">
                <a:latin typeface="Baskerville Old Face" panose="02020602080505020303" pitchFamily="18" charset="0"/>
              </a:rPr>
              <a:t>, etc.) to the receiver in a telecommunication system.</a:t>
            </a:r>
            <a:endParaRPr lang="en-US" sz="2400" dirty="0">
              <a:latin typeface="Baskerville Old Face" panose="02020602080505020303" pitchFamily="18" charset="0"/>
            </a:endParaRPr>
          </a:p>
        </p:txBody>
      </p:sp>
      <p:sp>
        <p:nvSpPr>
          <p:cNvPr id="3" name="Rectangle 2"/>
          <p:cNvSpPr/>
          <p:nvPr/>
        </p:nvSpPr>
        <p:spPr>
          <a:xfrm>
            <a:off x="548640" y="1366452"/>
            <a:ext cx="3930555" cy="1200329"/>
          </a:xfrm>
          <a:prstGeom prst="rect">
            <a:avLst/>
          </a:prstGeom>
        </p:spPr>
        <p:txBody>
          <a:bodyPr wrap="square">
            <a:spAutoFit/>
          </a:bodyPr>
          <a:lstStyle/>
          <a:p>
            <a:pPr algn="just"/>
            <a:r>
              <a:rPr lang="en-US" sz="2400" dirty="0">
                <a:latin typeface="Baskerville Old Face" panose="02020602080505020303" pitchFamily="18" charset="0"/>
              </a:rPr>
              <a:t>Need: To be able to calculate  how far we can go with the equipment we have.</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567" y="2782703"/>
            <a:ext cx="6248471" cy="3876190"/>
          </a:xfrm>
          <a:prstGeom prst="rect">
            <a:avLst/>
          </a:prstGeom>
        </p:spPr>
      </p:pic>
      <p:pic>
        <p:nvPicPr>
          <p:cNvPr id="5" name="Picture 4"/>
          <p:cNvPicPr>
            <a:picLocks noChangeAspect="1"/>
          </p:cNvPicPr>
          <p:nvPr/>
        </p:nvPicPr>
        <p:blipFill>
          <a:blip r:embed="rId3"/>
          <a:stretch>
            <a:fillRect/>
          </a:stretch>
        </p:blipFill>
        <p:spPr>
          <a:xfrm>
            <a:off x="6469038" y="3244846"/>
            <a:ext cx="5472423" cy="3414047"/>
          </a:xfrm>
          <a:prstGeom prst="rect">
            <a:avLst/>
          </a:prstGeom>
        </p:spPr>
      </p:pic>
      <p:sp>
        <p:nvSpPr>
          <p:cNvPr id="6" name="Slide Number Placeholder 5"/>
          <p:cNvSpPr>
            <a:spLocks noGrp="1"/>
          </p:cNvSpPr>
          <p:nvPr>
            <p:ph type="sldNum" sz="quarter" idx="12"/>
          </p:nvPr>
        </p:nvSpPr>
        <p:spPr/>
        <p:txBody>
          <a:bodyPr/>
          <a:lstStyle/>
          <a:p>
            <a:fld id="{5FF01793-B4B6-4D8C-921A-1DD513EF0474}" type="slidenum">
              <a:rPr lang="en-IN" smtClean="0"/>
              <a:t>43</a:t>
            </a:fld>
            <a:endParaRPr lang="en-IN"/>
          </a:p>
        </p:txBody>
      </p:sp>
    </p:spTree>
    <p:extLst>
      <p:ext uri="{BB962C8B-B14F-4D97-AF65-F5344CB8AC3E}">
        <p14:creationId xmlns:p14="http://schemas.microsoft.com/office/powerpoint/2010/main" val="38447938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Contd..</a:t>
            </a:r>
            <a:endParaRPr lang="en-IN" dirty="0"/>
          </a:p>
        </p:txBody>
      </p:sp>
      <p:sp>
        <p:nvSpPr>
          <p:cNvPr id="3" name="Content Placeholder 2"/>
          <p:cNvSpPr>
            <a:spLocks noGrp="1"/>
          </p:cNvSpPr>
          <p:nvPr>
            <p:ph idx="1"/>
          </p:nvPr>
        </p:nvSpPr>
        <p:spPr/>
        <p:txBody>
          <a:bodyPr/>
          <a:lstStyle/>
          <a:p>
            <a:r>
              <a:rPr lang="en-US" b="1" u="sng" dirty="0"/>
              <a:t>Thermal Noise:</a:t>
            </a:r>
          </a:p>
          <a:p>
            <a:r>
              <a:rPr lang="en-US" dirty="0"/>
              <a:t>The power spectral density of thermal noise depends on the environmental temperature </a:t>
            </a:r>
            <a:r>
              <a:rPr lang="en-US" dirty="0" err="1"/>
              <a:t>T</a:t>
            </a:r>
            <a:r>
              <a:rPr lang="en-US" baseline="-25000" dirty="0" err="1"/>
              <a:t>e</a:t>
            </a:r>
            <a:r>
              <a:rPr lang="en-US" baseline="-25000" dirty="0"/>
              <a:t> </a:t>
            </a:r>
            <a:r>
              <a:rPr lang="en-US" dirty="0"/>
              <a:t>that the antenna “sees.” The temperature of the Earth is around 300 K (26.85 C), while the temperature of the (cold) sky is approximately </a:t>
            </a:r>
            <a:r>
              <a:rPr lang="en-US" dirty="0" err="1"/>
              <a:t>T</a:t>
            </a:r>
            <a:r>
              <a:rPr lang="en-US" baseline="-25000" dirty="0" err="1"/>
              <a:t>e</a:t>
            </a:r>
            <a:r>
              <a:rPr lang="en-US" dirty="0"/>
              <a:t> ≈ 4K (-269.15 C).</a:t>
            </a:r>
          </a:p>
          <a:p>
            <a:r>
              <a:rPr lang="en-US" dirty="0"/>
              <a:t>As a first approximation, it is usually assumed that the environmental temperature is isotropically 300 K. Noise power spectral density is then </a:t>
            </a:r>
          </a:p>
          <a:p>
            <a:r>
              <a:rPr lang="en-IN" dirty="0"/>
              <a:t>where </a:t>
            </a:r>
            <a:r>
              <a:rPr lang="en-IN" i="1" dirty="0"/>
              <a:t>k</a:t>
            </a:r>
            <a:r>
              <a:rPr lang="en-IN" baseline="-25000" dirty="0"/>
              <a:t>B</a:t>
            </a:r>
            <a:r>
              <a:rPr lang="en-IN" dirty="0"/>
              <a:t> is Boltzmann’s constant, </a:t>
            </a:r>
            <a:r>
              <a:rPr lang="en-IN" i="1" dirty="0"/>
              <a:t>k</a:t>
            </a:r>
            <a:r>
              <a:rPr lang="en-IN" baseline="-25000" dirty="0"/>
              <a:t>B</a:t>
            </a:r>
            <a:r>
              <a:rPr lang="en-IN" dirty="0"/>
              <a:t> = 1</a:t>
            </a:r>
            <a:r>
              <a:rPr lang="en-IN" i="1" dirty="0"/>
              <a:t>.</a:t>
            </a:r>
            <a:r>
              <a:rPr lang="en-IN" dirty="0"/>
              <a:t>38 * 10</a:t>
            </a:r>
            <a:r>
              <a:rPr lang="en-IN" baseline="30000" dirty="0"/>
              <a:t>−23</a:t>
            </a:r>
            <a:r>
              <a:rPr lang="en-IN" dirty="0"/>
              <a:t> J/K, and the noise power is</a:t>
            </a:r>
          </a:p>
          <a:p>
            <a:r>
              <a:rPr lang="en-US" dirty="0"/>
              <a:t>where </a:t>
            </a:r>
            <a:r>
              <a:rPr lang="en-US" i="1" dirty="0"/>
              <a:t>B </a:t>
            </a:r>
            <a:r>
              <a:rPr lang="en-US" dirty="0"/>
              <a:t>is RX bandwidth (in units of Hz). It is common to write Eq. (3.2) using logarithmic units (power </a:t>
            </a:r>
            <a:r>
              <a:rPr lang="en-US" i="1" dirty="0"/>
              <a:t>P </a:t>
            </a:r>
            <a:r>
              <a:rPr lang="en-US" dirty="0"/>
              <a:t>expressed in units  of </a:t>
            </a:r>
            <a:r>
              <a:rPr lang="en-US" dirty="0" err="1"/>
              <a:t>dBm</a:t>
            </a:r>
            <a:r>
              <a:rPr lang="en-US" dirty="0"/>
              <a:t> is 10 log</a:t>
            </a:r>
            <a:r>
              <a:rPr lang="en-US" baseline="-25000" dirty="0"/>
              <a:t>10</a:t>
            </a:r>
            <a:r>
              <a:rPr lang="en-US" dirty="0"/>
              <a:t> (</a:t>
            </a:r>
            <a:r>
              <a:rPr lang="en-US" i="1" dirty="0"/>
              <a:t>P</a:t>
            </a:r>
            <a:r>
              <a:rPr lang="en-US" dirty="0"/>
              <a:t>/1 </a:t>
            </a:r>
            <a:r>
              <a:rPr lang="en-US" dirty="0" err="1"/>
              <a:t>mW</a:t>
            </a:r>
            <a:r>
              <a:rPr lang="en-US" dirty="0"/>
              <a:t>)):</a:t>
            </a:r>
            <a:r>
              <a:rPr lang="en-IN" dirty="0"/>
              <a:t> </a:t>
            </a:r>
          </a:p>
          <a:p>
            <a:r>
              <a:rPr lang="en-US" dirty="0"/>
              <a:t>This means that the noise power contained in a 1-Hz bandwidth is −174 </a:t>
            </a:r>
            <a:r>
              <a:rPr lang="en-US" dirty="0" err="1"/>
              <a:t>dBm</a:t>
            </a:r>
            <a:r>
              <a:rPr lang="en-US" dirty="0"/>
              <a:t>. The noise power contained in bandwidth </a:t>
            </a:r>
            <a:r>
              <a:rPr lang="en-US" i="1" dirty="0"/>
              <a:t>B </a:t>
            </a:r>
            <a:r>
              <a:rPr lang="en-US" dirty="0"/>
              <a:t>is</a:t>
            </a:r>
          </a:p>
          <a:p>
            <a:r>
              <a:rPr lang="en-US" dirty="0"/>
              <a:t>The logarithm of bandwidth </a:t>
            </a:r>
            <a:r>
              <a:rPr lang="en-US" i="1" dirty="0"/>
              <a:t>B</a:t>
            </a:r>
            <a:r>
              <a:rPr lang="en-US" dirty="0"/>
              <a:t>, specifically 10 log</a:t>
            </a:r>
            <a:r>
              <a:rPr lang="en-US" baseline="-25000" dirty="0"/>
              <a:t>10</a:t>
            </a:r>
            <a:r>
              <a:rPr lang="en-US" i="1" dirty="0"/>
              <a:t>(B)</a:t>
            </a:r>
            <a:r>
              <a:rPr lang="en-US" dirty="0"/>
              <a:t>, has the units </a:t>
            </a:r>
            <a:r>
              <a:rPr lang="en-US" dirty="0" err="1"/>
              <a:t>dBHz</a:t>
            </a:r>
            <a:r>
              <a:rPr lang="en-US" dirty="0"/>
              <a:t>. </a:t>
            </a:r>
            <a:endParaRPr lang="en-IN" dirty="0"/>
          </a:p>
        </p:txBody>
      </p:sp>
      <p:sp>
        <p:nvSpPr>
          <p:cNvPr id="4" name="Slide Number Placeholder 3"/>
          <p:cNvSpPr>
            <a:spLocks noGrp="1"/>
          </p:cNvSpPr>
          <p:nvPr>
            <p:ph type="sldNum" sz="quarter" idx="12"/>
          </p:nvPr>
        </p:nvSpPr>
        <p:spPr/>
        <p:txBody>
          <a:bodyPr/>
          <a:lstStyle/>
          <a:p>
            <a:fld id="{5FF01793-B4B6-4D8C-921A-1DD513EF0474}" type="slidenum">
              <a:rPr lang="en-IN" smtClean="0"/>
              <a:pPr/>
              <a:t>44</a:t>
            </a:fld>
            <a:endParaRPr lang="en-IN" dirty="0"/>
          </a:p>
        </p:txBody>
      </p:sp>
      <p:pic>
        <p:nvPicPr>
          <p:cNvPr id="5" name="Picture 4"/>
          <p:cNvPicPr>
            <a:picLocks noChangeAspect="1"/>
          </p:cNvPicPr>
          <p:nvPr/>
        </p:nvPicPr>
        <p:blipFill>
          <a:blip r:embed="rId2"/>
          <a:stretch>
            <a:fillRect/>
          </a:stretch>
        </p:blipFill>
        <p:spPr>
          <a:xfrm>
            <a:off x="7652928" y="3150734"/>
            <a:ext cx="1151437" cy="402363"/>
          </a:xfrm>
          <a:prstGeom prst="rect">
            <a:avLst/>
          </a:prstGeom>
        </p:spPr>
      </p:pic>
      <p:pic>
        <p:nvPicPr>
          <p:cNvPr id="6" name="Picture 5"/>
          <p:cNvPicPr>
            <a:picLocks noChangeAspect="1"/>
          </p:cNvPicPr>
          <p:nvPr/>
        </p:nvPicPr>
        <p:blipFill>
          <a:blip r:embed="rId3"/>
          <a:stretch>
            <a:fillRect/>
          </a:stretch>
        </p:blipFill>
        <p:spPr>
          <a:xfrm>
            <a:off x="10347959" y="3620445"/>
            <a:ext cx="1068977" cy="414229"/>
          </a:xfrm>
          <a:prstGeom prst="rect">
            <a:avLst/>
          </a:prstGeom>
        </p:spPr>
      </p:pic>
      <p:pic>
        <p:nvPicPr>
          <p:cNvPr id="7" name="Picture 6"/>
          <p:cNvPicPr>
            <a:picLocks noChangeAspect="1"/>
          </p:cNvPicPr>
          <p:nvPr/>
        </p:nvPicPr>
        <p:blipFill>
          <a:blip r:embed="rId4"/>
          <a:stretch>
            <a:fillRect/>
          </a:stretch>
        </p:blipFill>
        <p:spPr>
          <a:xfrm>
            <a:off x="8785859" y="4541573"/>
            <a:ext cx="2108564" cy="383663"/>
          </a:xfrm>
          <a:prstGeom prst="rect">
            <a:avLst/>
          </a:prstGeom>
        </p:spPr>
      </p:pic>
      <p:pic>
        <p:nvPicPr>
          <p:cNvPr id="8" name="Picture 7"/>
          <p:cNvPicPr>
            <a:picLocks noChangeAspect="1"/>
          </p:cNvPicPr>
          <p:nvPr/>
        </p:nvPicPr>
        <p:blipFill>
          <a:blip r:embed="rId5"/>
          <a:stretch>
            <a:fillRect/>
          </a:stretch>
        </p:blipFill>
        <p:spPr>
          <a:xfrm>
            <a:off x="4846592" y="5408023"/>
            <a:ext cx="2102848" cy="342344"/>
          </a:xfrm>
          <a:prstGeom prst="rect">
            <a:avLst/>
          </a:prstGeom>
        </p:spPr>
      </p:pic>
    </p:spTree>
    <p:extLst>
      <p:ext uri="{BB962C8B-B14F-4D97-AF65-F5344CB8AC3E}">
        <p14:creationId xmlns:p14="http://schemas.microsoft.com/office/powerpoint/2010/main" val="48135564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t>Contd..</a:t>
            </a:r>
          </a:p>
        </p:txBody>
      </p:sp>
      <p:sp>
        <p:nvSpPr>
          <p:cNvPr id="3" name="Content Placeholder 2"/>
          <p:cNvSpPr>
            <a:spLocks noGrp="1"/>
          </p:cNvSpPr>
          <p:nvPr>
            <p:ph idx="1"/>
          </p:nvPr>
        </p:nvSpPr>
        <p:spPr/>
        <p:txBody>
          <a:bodyPr>
            <a:normAutofit/>
          </a:bodyPr>
          <a:lstStyle/>
          <a:p>
            <a:r>
              <a:rPr lang="en-US" b="1" u="sng" dirty="0"/>
              <a:t>Man-made noise: </a:t>
            </a:r>
            <a:r>
              <a:rPr lang="en-US" dirty="0"/>
              <a:t>We can distinguish two types of man-made noise:</a:t>
            </a:r>
          </a:p>
          <a:p>
            <a:r>
              <a:rPr lang="en-US" i="1" dirty="0"/>
              <a:t>Spurious emissions</a:t>
            </a:r>
            <a:r>
              <a:rPr lang="en-US" dirty="0"/>
              <a:t>: Many electrical appliances as well as radio transmitters (TXs) designed for other frequency bands have spurious emissions over a large bandwidth that includes the frequency range in which wireless communications systems operate.</a:t>
            </a:r>
          </a:p>
          <a:p>
            <a:r>
              <a:rPr lang="en-IN" dirty="0"/>
              <a:t>For example urban outdoor </a:t>
            </a:r>
            <a:r>
              <a:rPr lang="en-US" dirty="0"/>
              <a:t>environments, car ignitions and other impulse sources are especially significant sources of </a:t>
            </a:r>
            <a:r>
              <a:rPr lang="en-IN" dirty="0"/>
              <a:t>noise.</a:t>
            </a:r>
          </a:p>
          <a:p>
            <a:r>
              <a:rPr lang="en-US" dirty="0"/>
              <a:t>At 150 MHz, it can be 20 dB stronger than thermal noise; at 900 MHz, it is typically 10 dB stronger. </a:t>
            </a:r>
          </a:p>
          <a:p>
            <a:r>
              <a:rPr lang="en-US" dirty="0"/>
              <a:t>At Universal Mobile Telecommunications System (UMTS) frequencies, </a:t>
            </a:r>
            <a:r>
              <a:rPr lang="en-US" dirty="0" err="1"/>
              <a:t>Neubauer</a:t>
            </a:r>
            <a:r>
              <a:rPr lang="en-US" dirty="0"/>
              <a:t> et al. [2001] measured 5-dB noise enhancement by manmade noise in urban environments and about 1 dB in rural environments.</a:t>
            </a:r>
          </a:p>
          <a:p>
            <a:r>
              <a:rPr lang="en-US" dirty="0"/>
              <a:t>Furthermore, for communications operating in licensed bands, such spurious emissions are the only source of man-made noise.</a:t>
            </a:r>
            <a:endParaRPr lang="en-IN" dirty="0"/>
          </a:p>
        </p:txBody>
      </p:sp>
      <p:sp>
        <p:nvSpPr>
          <p:cNvPr id="4" name="Slide Number Placeholder 3"/>
          <p:cNvSpPr>
            <a:spLocks noGrp="1"/>
          </p:cNvSpPr>
          <p:nvPr>
            <p:ph type="sldNum" sz="quarter" idx="12"/>
          </p:nvPr>
        </p:nvSpPr>
        <p:spPr/>
        <p:txBody>
          <a:bodyPr/>
          <a:lstStyle/>
          <a:p>
            <a:fld id="{5FF01793-B4B6-4D8C-921A-1DD513EF0474}" type="slidenum">
              <a:rPr lang="en-IN" smtClean="0"/>
              <a:pPr/>
              <a:t>45</a:t>
            </a:fld>
            <a:endParaRPr lang="en-IN" dirty="0"/>
          </a:p>
        </p:txBody>
      </p:sp>
    </p:spTree>
    <p:extLst>
      <p:ext uri="{BB962C8B-B14F-4D97-AF65-F5344CB8AC3E}">
        <p14:creationId xmlns:p14="http://schemas.microsoft.com/office/powerpoint/2010/main" val="247691921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Contd..</a:t>
            </a:r>
            <a:endParaRPr lang="en-IN" dirty="0"/>
          </a:p>
        </p:txBody>
      </p:sp>
      <p:sp>
        <p:nvSpPr>
          <p:cNvPr id="4" name="Slide Number Placeholder 3"/>
          <p:cNvSpPr>
            <a:spLocks noGrp="1"/>
          </p:cNvSpPr>
          <p:nvPr>
            <p:ph type="sldNum" sz="quarter" idx="12"/>
          </p:nvPr>
        </p:nvSpPr>
        <p:spPr/>
        <p:txBody>
          <a:bodyPr/>
          <a:lstStyle/>
          <a:p>
            <a:fld id="{5FF01793-B4B6-4D8C-921A-1DD513EF0474}" type="slidenum">
              <a:rPr lang="en-IN" smtClean="0"/>
              <a:pPr/>
              <a:t>46</a:t>
            </a:fld>
            <a:endParaRPr lang="en-IN" dirty="0"/>
          </a:p>
        </p:txBody>
      </p:sp>
      <p:sp>
        <p:nvSpPr>
          <p:cNvPr id="6" name="Content Placeholder 5"/>
          <p:cNvSpPr>
            <a:spLocks noGrp="1"/>
          </p:cNvSpPr>
          <p:nvPr>
            <p:ph idx="1"/>
          </p:nvPr>
        </p:nvSpPr>
        <p:spPr/>
        <p:txBody>
          <a:bodyPr>
            <a:normAutofit lnSpcReduction="10000"/>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i="1" dirty="0"/>
              <a:t>Other intentional emission sources</a:t>
            </a:r>
            <a:r>
              <a:rPr lang="en-US" dirty="0"/>
              <a:t>: Several wireless communications systems operate in </a:t>
            </a:r>
            <a:r>
              <a:rPr lang="en-IN" dirty="0"/>
              <a:t>unlicensed bands.</a:t>
            </a:r>
          </a:p>
          <a:p>
            <a:r>
              <a:rPr lang="en-US" dirty="0"/>
              <a:t>In these bands, everybody is allowed to operate (emit electromagnetic radiation) as long as certain restrictions with respect to transmit power, etc. are fulfilled.</a:t>
            </a:r>
            <a:endParaRPr lang="en-IN" dirty="0"/>
          </a:p>
        </p:txBody>
      </p:sp>
      <p:pic>
        <p:nvPicPr>
          <p:cNvPr id="7" name="Picture 6"/>
          <p:cNvPicPr>
            <a:picLocks noChangeAspect="1"/>
          </p:cNvPicPr>
          <p:nvPr/>
        </p:nvPicPr>
        <p:blipFill>
          <a:blip r:embed="rId2"/>
          <a:stretch>
            <a:fillRect/>
          </a:stretch>
        </p:blipFill>
        <p:spPr>
          <a:xfrm>
            <a:off x="4046627" y="465792"/>
            <a:ext cx="7077075" cy="4163568"/>
          </a:xfrm>
          <a:prstGeom prst="rect">
            <a:avLst/>
          </a:prstGeom>
        </p:spPr>
      </p:pic>
    </p:spTree>
    <p:extLst>
      <p:ext uri="{BB962C8B-B14F-4D97-AF65-F5344CB8AC3E}">
        <p14:creationId xmlns:p14="http://schemas.microsoft.com/office/powerpoint/2010/main" val="342832468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Contd..</a:t>
            </a:r>
            <a:endParaRPr lang="en-IN" dirty="0"/>
          </a:p>
        </p:txBody>
      </p:sp>
      <p:sp>
        <p:nvSpPr>
          <p:cNvPr id="3" name="Content Placeholder 2"/>
          <p:cNvSpPr>
            <a:spLocks noGrp="1"/>
          </p:cNvSpPr>
          <p:nvPr>
            <p:ph idx="1"/>
          </p:nvPr>
        </p:nvSpPr>
        <p:spPr/>
        <p:txBody>
          <a:bodyPr/>
          <a:lstStyle/>
          <a:p>
            <a:r>
              <a:rPr lang="en-US" u="sng" dirty="0"/>
              <a:t>Receiver noise: </a:t>
            </a:r>
            <a:r>
              <a:rPr lang="en-US" dirty="0"/>
              <a:t>The amplifiers and mixers in the RX are noisy, and thus increase the total noise </a:t>
            </a:r>
            <a:r>
              <a:rPr lang="en-IN" dirty="0"/>
              <a:t>power.</a:t>
            </a:r>
          </a:p>
          <a:p>
            <a:r>
              <a:rPr lang="en-US" dirty="0"/>
              <a:t>This effect is described by the noise figure </a:t>
            </a:r>
            <a:r>
              <a:rPr lang="en-US" i="1" dirty="0"/>
              <a:t>F</a:t>
            </a:r>
            <a:r>
              <a:rPr lang="en-US" dirty="0"/>
              <a:t>, which is defined as the SNR at the RX input (typically after down conversion to baseband) divided by the SNR at the RX output.</a:t>
            </a:r>
          </a:p>
          <a:p>
            <a:r>
              <a:rPr lang="en-IN" dirty="0"/>
              <a:t>As </a:t>
            </a:r>
            <a:r>
              <a:rPr lang="en-US" dirty="0"/>
              <a:t>the amplifiers have gain, noise added in the later stages does not have as much of an impact as noise added in the first stage of the RX.</a:t>
            </a:r>
          </a:p>
          <a:p>
            <a:r>
              <a:rPr lang="en-US" dirty="0"/>
              <a:t>Mathematically, the total noise figure </a:t>
            </a:r>
            <a:r>
              <a:rPr lang="en-US" i="1" dirty="0" err="1"/>
              <a:t>F</a:t>
            </a:r>
            <a:r>
              <a:rPr lang="en-US" baseline="-25000" dirty="0" err="1"/>
              <a:t>eq</a:t>
            </a:r>
            <a:r>
              <a:rPr lang="en-US" dirty="0"/>
              <a:t> of a cascade </a:t>
            </a:r>
            <a:r>
              <a:rPr lang="en-IN" dirty="0"/>
              <a:t>of components is</a:t>
            </a:r>
          </a:p>
          <a:p>
            <a:r>
              <a:rPr lang="en-US" dirty="0"/>
              <a:t>where </a:t>
            </a:r>
            <a:r>
              <a:rPr lang="en-US" i="1" dirty="0"/>
              <a:t>F</a:t>
            </a:r>
            <a:r>
              <a:rPr lang="en-US" i="1" baseline="-25000" dirty="0"/>
              <a:t>i</a:t>
            </a:r>
            <a:r>
              <a:rPr lang="en-US" i="1" dirty="0"/>
              <a:t> </a:t>
            </a:r>
            <a:r>
              <a:rPr lang="en-US" dirty="0"/>
              <a:t>and </a:t>
            </a:r>
            <a:r>
              <a:rPr lang="en-US" i="1" dirty="0" err="1"/>
              <a:t>G</a:t>
            </a:r>
            <a:r>
              <a:rPr lang="en-US" i="1" baseline="-25000" dirty="0" err="1"/>
              <a:t>i</a:t>
            </a:r>
            <a:r>
              <a:rPr lang="en-US" i="1" dirty="0"/>
              <a:t> </a:t>
            </a:r>
            <a:r>
              <a:rPr lang="en-US" dirty="0"/>
              <a:t>are noise figures and noise gains of the individual stages in absolute units (not </a:t>
            </a:r>
            <a:r>
              <a:rPr lang="en-IN" dirty="0"/>
              <a:t>in decibels (dB)). </a:t>
            </a:r>
          </a:p>
          <a:p>
            <a:r>
              <a:rPr lang="en-US" b="0" u="none" strike="noStrike" baseline="0" dirty="0"/>
              <a:t>Note that for this equation, passive components, like attenuators with gain m &lt; 1, can be interpreted as either having a noise figure of F = 1/m and unit gain of G = 1, or unit noise figure F = 1, and gain G = m.</a:t>
            </a:r>
            <a:endParaRPr lang="en-IN" dirty="0"/>
          </a:p>
        </p:txBody>
      </p:sp>
      <p:sp>
        <p:nvSpPr>
          <p:cNvPr id="4" name="Slide Number Placeholder 3"/>
          <p:cNvSpPr>
            <a:spLocks noGrp="1"/>
          </p:cNvSpPr>
          <p:nvPr>
            <p:ph type="sldNum" sz="quarter" idx="12"/>
          </p:nvPr>
        </p:nvSpPr>
        <p:spPr/>
        <p:txBody>
          <a:bodyPr/>
          <a:lstStyle/>
          <a:p>
            <a:fld id="{5FF01793-B4B6-4D8C-921A-1DD513EF0474}" type="slidenum">
              <a:rPr lang="en-IN" smtClean="0"/>
              <a:pPr/>
              <a:t>47</a:t>
            </a:fld>
            <a:endParaRPr lang="en-IN" dirty="0"/>
          </a:p>
        </p:txBody>
      </p:sp>
      <p:pic>
        <p:nvPicPr>
          <p:cNvPr id="5" name="Picture 4"/>
          <p:cNvPicPr>
            <a:picLocks noChangeAspect="1"/>
          </p:cNvPicPr>
          <p:nvPr/>
        </p:nvPicPr>
        <p:blipFill>
          <a:blip r:embed="rId2"/>
          <a:stretch>
            <a:fillRect/>
          </a:stretch>
        </p:blipFill>
        <p:spPr>
          <a:xfrm>
            <a:off x="9420761" y="3487094"/>
            <a:ext cx="2657475" cy="614643"/>
          </a:xfrm>
          <a:prstGeom prst="rect">
            <a:avLst/>
          </a:prstGeom>
        </p:spPr>
      </p:pic>
    </p:spTree>
    <p:extLst>
      <p:ext uri="{BB962C8B-B14F-4D97-AF65-F5344CB8AC3E}">
        <p14:creationId xmlns:p14="http://schemas.microsoft.com/office/powerpoint/2010/main" val="219061306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Contd..</a:t>
            </a:r>
            <a:endParaRPr lang="en-IN" dirty="0"/>
          </a:p>
        </p:txBody>
      </p:sp>
      <p:sp>
        <p:nvSpPr>
          <p:cNvPr id="3" name="Content Placeholder 2"/>
          <p:cNvSpPr>
            <a:spLocks noGrp="1"/>
          </p:cNvSpPr>
          <p:nvPr>
            <p:ph idx="1"/>
          </p:nvPr>
        </p:nvSpPr>
        <p:spPr/>
        <p:txBody>
          <a:bodyPr/>
          <a:lstStyle/>
          <a:p>
            <a:r>
              <a:rPr lang="en-US" dirty="0"/>
              <a:t>For a digital system, the transmission quality is often described in terms of the </a:t>
            </a:r>
            <a:r>
              <a:rPr lang="en-US" i="1" dirty="0"/>
              <a:t>Bit Error Rate </a:t>
            </a:r>
            <a:r>
              <a:rPr lang="en-IN" dirty="0"/>
              <a:t>(BER) probability.</a:t>
            </a:r>
          </a:p>
          <a:p>
            <a:r>
              <a:rPr lang="en-US" dirty="0"/>
              <a:t>Depending on the modulation scheme, coding, and a range of other factors, there is a relationship between SNR and BER for each digital </a:t>
            </a:r>
            <a:r>
              <a:rPr lang="en-IN" dirty="0"/>
              <a:t>communications systems.</a:t>
            </a:r>
          </a:p>
          <a:p>
            <a:r>
              <a:rPr lang="en-US" dirty="0"/>
              <a:t>A minimum transmission quality can thus be linked to the minimum SNR, </a:t>
            </a:r>
            <a:r>
              <a:rPr lang="en-US" i="1" dirty="0" err="1"/>
              <a:t>SNR</a:t>
            </a:r>
            <a:r>
              <a:rPr lang="en-US" baseline="-25000" dirty="0" err="1"/>
              <a:t>min</a:t>
            </a:r>
            <a:r>
              <a:rPr lang="en-US" dirty="0"/>
              <a:t>, by this mapping</a:t>
            </a:r>
            <a:endParaRPr lang="en-IN" dirty="0"/>
          </a:p>
        </p:txBody>
      </p:sp>
      <p:sp>
        <p:nvSpPr>
          <p:cNvPr id="4" name="Slide Number Placeholder 3"/>
          <p:cNvSpPr>
            <a:spLocks noGrp="1"/>
          </p:cNvSpPr>
          <p:nvPr>
            <p:ph type="sldNum" sz="quarter" idx="12"/>
          </p:nvPr>
        </p:nvSpPr>
        <p:spPr/>
        <p:txBody>
          <a:bodyPr/>
          <a:lstStyle/>
          <a:p>
            <a:fld id="{5FF01793-B4B6-4D8C-921A-1DD513EF0474}" type="slidenum">
              <a:rPr lang="en-IN" smtClean="0"/>
              <a:pPr/>
              <a:t>48</a:t>
            </a:fld>
            <a:endParaRPr lang="en-IN" dirty="0"/>
          </a:p>
        </p:txBody>
      </p:sp>
      <p:pic>
        <p:nvPicPr>
          <p:cNvPr id="5" name="Picture 4"/>
          <p:cNvPicPr>
            <a:picLocks noChangeAspect="1"/>
          </p:cNvPicPr>
          <p:nvPr/>
        </p:nvPicPr>
        <p:blipFill>
          <a:blip r:embed="rId2"/>
          <a:stretch>
            <a:fillRect/>
          </a:stretch>
        </p:blipFill>
        <p:spPr>
          <a:xfrm>
            <a:off x="4014651" y="3291840"/>
            <a:ext cx="5625737" cy="3432956"/>
          </a:xfrm>
          <a:prstGeom prst="rect">
            <a:avLst/>
          </a:prstGeom>
        </p:spPr>
      </p:pic>
    </p:spTree>
    <p:extLst>
      <p:ext uri="{BB962C8B-B14F-4D97-AF65-F5344CB8AC3E}">
        <p14:creationId xmlns:p14="http://schemas.microsoft.com/office/powerpoint/2010/main" val="300959393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r>
              <a:rPr lang="en-US" dirty="0"/>
              <a:t>Thus, the planning methods of all analog and digital links in noise-limited environments are the same; the goal is to determine the minimum </a:t>
            </a:r>
            <a:r>
              <a:rPr lang="en-IN" dirty="0"/>
              <a:t>signal power </a:t>
            </a:r>
            <a:r>
              <a:rPr lang="en-IN" i="1" dirty="0"/>
              <a:t>P</a:t>
            </a:r>
            <a:r>
              <a:rPr lang="en-IN" dirty="0"/>
              <a:t>S: </a:t>
            </a:r>
          </a:p>
        </p:txBody>
      </p:sp>
      <p:sp>
        <p:nvSpPr>
          <p:cNvPr id="4" name="Slide Number Placeholder 3"/>
          <p:cNvSpPr>
            <a:spLocks noGrp="1"/>
          </p:cNvSpPr>
          <p:nvPr>
            <p:ph type="sldNum" sz="quarter" idx="12"/>
          </p:nvPr>
        </p:nvSpPr>
        <p:spPr/>
        <p:txBody>
          <a:bodyPr/>
          <a:lstStyle/>
          <a:p>
            <a:fld id="{5FF01793-B4B6-4D8C-921A-1DD513EF0474}" type="slidenum">
              <a:rPr lang="en-IN" smtClean="0"/>
              <a:pPr/>
              <a:t>49</a:t>
            </a:fld>
            <a:endParaRPr lang="en-IN" dirty="0"/>
          </a:p>
        </p:txBody>
      </p:sp>
      <p:pic>
        <p:nvPicPr>
          <p:cNvPr id="5" name="Picture 4"/>
          <p:cNvPicPr>
            <a:picLocks noChangeAspect="1"/>
          </p:cNvPicPr>
          <p:nvPr/>
        </p:nvPicPr>
        <p:blipFill>
          <a:blip r:embed="rId2"/>
          <a:stretch>
            <a:fillRect/>
          </a:stretch>
        </p:blipFill>
        <p:spPr>
          <a:xfrm>
            <a:off x="8594951" y="1372824"/>
            <a:ext cx="1533525" cy="428625"/>
          </a:xfrm>
          <a:prstGeom prst="rect">
            <a:avLst/>
          </a:prstGeom>
        </p:spPr>
      </p:pic>
    </p:spTree>
    <p:extLst>
      <p:ext uri="{BB962C8B-B14F-4D97-AF65-F5344CB8AC3E}">
        <p14:creationId xmlns:p14="http://schemas.microsoft.com/office/powerpoint/2010/main" val="10903056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35280" y="182880"/>
            <a:ext cx="8229600" cy="692013"/>
          </a:xfrm>
        </p:spPr>
        <p:txBody>
          <a:bodyPr/>
          <a:lstStyle/>
          <a:p>
            <a:pPr>
              <a:defRPr/>
            </a:pPr>
            <a:r>
              <a:rPr lang="en-US" dirty="0">
                <a:latin typeface="Algerian" pitchFamily="82" charset="0"/>
              </a:rPr>
              <a:t>  CURRENT WIRELESS SYSTEMS</a:t>
            </a:r>
          </a:p>
        </p:txBody>
      </p:sp>
      <p:sp>
        <p:nvSpPr>
          <p:cNvPr id="2" name="Content Placeholder 1"/>
          <p:cNvSpPr>
            <a:spLocks noGrp="1"/>
          </p:cNvSpPr>
          <p:nvPr>
            <p:ph idx="4294967295"/>
          </p:nvPr>
        </p:nvSpPr>
        <p:spPr>
          <a:xfrm>
            <a:off x="2599509" y="1371600"/>
            <a:ext cx="5695405" cy="4800600"/>
          </a:xfrm>
        </p:spPr>
        <p:txBody>
          <a:bodyPr/>
          <a:lstStyle/>
          <a:p>
            <a:pPr eaLnBrk="1" hangingPunct="1"/>
            <a:r>
              <a:rPr lang="en-US" altLang="en-US" dirty="0">
                <a:latin typeface="Algerian" panose="04020705040A02060702" pitchFamily="82" charset="0"/>
              </a:rPr>
              <a:t>CELLULAR SYSTEM </a:t>
            </a:r>
          </a:p>
          <a:p>
            <a:pPr eaLnBrk="1" hangingPunct="1">
              <a:buFont typeface="Arial" panose="020B0604020202020204" pitchFamily="34" charset="0"/>
              <a:buNone/>
            </a:pPr>
            <a:endParaRPr lang="en-US" altLang="en-US" dirty="0">
              <a:latin typeface="Algerian" panose="04020705040A02060702" pitchFamily="82" charset="0"/>
            </a:endParaRPr>
          </a:p>
          <a:p>
            <a:pPr eaLnBrk="1" hangingPunct="1"/>
            <a:r>
              <a:rPr lang="en-US" altLang="en-US" dirty="0">
                <a:latin typeface="Algerian" panose="04020705040A02060702" pitchFamily="82" charset="0"/>
              </a:rPr>
              <a:t>WIRELESS LANs</a:t>
            </a:r>
          </a:p>
          <a:p>
            <a:pPr eaLnBrk="1" hangingPunct="1">
              <a:buFont typeface="Arial" panose="020B0604020202020204" pitchFamily="34" charset="0"/>
              <a:buNone/>
            </a:pPr>
            <a:endParaRPr lang="en-US" altLang="en-US" dirty="0">
              <a:latin typeface="Algerian" panose="04020705040A02060702" pitchFamily="82" charset="0"/>
            </a:endParaRPr>
          </a:p>
          <a:p>
            <a:pPr eaLnBrk="1" hangingPunct="1"/>
            <a:r>
              <a:rPr lang="en-US" altLang="en-US" dirty="0">
                <a:latin typeface="Algerian" panose="04020705040A02060702" pitchFamily="82" charset="0"/>
              </a:rPr>
              <a:t>SATELLITE SYSTEM</a:t>
            </a:r>
          </a:p>
          <a:p>
            <a:pPr eaLnBrk="1" hangingPunct="1">
              <a:buFont typeface="Arial" panose="020B0604020202020204" pitchFamily="34" charset="0"/>
              <a:buNone/>
            </a:pPr>
            <a:endParaRPr lang="en-US" altLang="en-US" dirty="0">
              <a:latin typeface="Algerian" panose="04020705040A02060702" pitchFamily="82" charset="0"/>
            </a:endParaRPr>
          </a:p>
          <a:p>
            <a:pPr eaLnBrk="1" hangingPunct="1"/>
            <a:r>
              <a:rPr lang="en-US" altLang="en-US" dirty="0">
                <a:latin typeface="Algerian" panose="04020705040A02060702" pitchFamily="82" charset="0"/>
              </a:rPr>
              <a:t>PAGING SYSTEM</a:t>
            </a:r>
          </a:p>
          <a:p>
            <a:pPr eaLnBrk="1" hangingPunct="1">
              <a:buFont typeface="Arial" panose="020B0604020202020204" pitchFamily="34" charset="0"/>
              <a:buNone/>
            </a:pPr>
            <a:endParaRPr lang="en-US" altLang="en-US" dirty="0">
              <a:latin typeface="Algerian" panose="04020705040A02060702" pitchFamily="82" charset="0"/>
            </a:endParaRPr>
          </a:p>
          <a:p>
            <a:pPr eaLnBrk="1" hangingPunct="1"/>
            <a:r>
              <a:rPr lang="en-US" altLang="en-US" dirty="0">
                <a:latin typeface="Algerian" panose="04020705040A02060702" pitchFamily="82" charset="0"/>
              </a:rPr>
              <a:t>BLUETOOTH</a:t>
            </a:r>
          </a:p>
        </p:txBody>
      </p:sp>
      <p:pic>
        <p:nvPicPr>
          <p:cNvPr id="4098" name="Picture 2" descr="C:\Users\amit sorot\AppData\Local\Microsoft\Windows\Temporary Internet Files\Content.IE5\WWOL4RYX\MC900441340[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72400" y="1219200"/>
            <a:ext cx="10668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9" name="Picture 3" descr="C:\Users\amit sorot\AppData\Local\Microsoft\Windows\Temporary Internet Files\Content.IE5\PG1NOY9B\MC900432567[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00" y="1828800"/>
            <a:ext cx="1447800" cy="144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0" name="Picture 4" descr="C:\Users\amit sorot\AppData\Local\Microsoft\Windows\Temporary Internet Files\Content.IE5\1JNDVDIV\MC900389748[2].wmf"/>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619320" y="3048000"/>
            <a:ext cx="1814513"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3" name="Picture 7" descr="C:\Users\amit sorot\AppData\Local\Microsoft\Windows\Temporary Internet Files\Content.IE5\WWOL4RYX\MC900359717[1].wmf"/>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848600" y="4191000"/>
            <a:ext cx="909638"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3" descr="250px-Product1.jpg"/>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7620000" y="5181600"/>
            <a:ext cx="13716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lide Number Placeholder 3"/>
          <p:cNvSpPr>
            <a:spLocks noGrp="1"/>
          </p:cNvSpPr>
          <p:nvPr>
            <p:ph type="sldNum" sz="quarter" idx="12"/>
          </p:nvPr>
        </p:nvSpPr>
        <p:spPr/>
        <p:txBody>
          <a:bodyPr/>
          <a:lstStyle/>
          <a:p>
            <a:fld id="{5FF01793-B4B6-4D8C-921A-1DD513EF0474}" type="slidenum">
              <a:rPr lang="en-IN" smtClean="0"/>
              <a:pPr/>
              <a:t>5</a:t>
            </a:fld>
            <a:endParaRPr lang="en-IN" dirty="0"/>
          </a:p>
        </p:txBody>
      </p:sp>
    </p:spTree>
    <p:extLst>
      <p:ext uri="{BB962C8B-B14F-4D97-AF65-F5344CB8AC3E}">
        <p14:creationId xmlns:p14="http://schemas.microsoft.com/office/powerpoint/2010/main" val="41667717"/>
      </p:ext>
    </p:extLst>
  </p:cSld>
  <p:clrMapOvr>
    <a:masterClrMapping/>
  </p:clrMapOvr>
  <p:transition>
    <p:comb dir="vert"/>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6" presetClass="entr" presetSubtype="16"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ircle(in)">
                                      <p:cBhvr>
                                        <p:cTn id="7" dur="1000"/>
                                        <p:tgtEl>
                                          <p:spTgt spid="3"/>
                                        </p:tgtEl>
                                      </p:cBhvr>
                                    </p:animEffect>
                                  </p:childTnLst>
                                </p:cTn>
                              </p:par>
                              <p:par>
                                <p:cTn id="8" presetID="29" presetClass="entr" presetSubtype="0" fill="hold" nodeType="withEffect">
                                  <p:stCondLst>
                                    <p:cond delay="0"/>
                                  </p:stCondLst>
                                  <p:childTnLst>
                                    <p:set>
                                      <p:cBhvr>
                                        <p:cTn id="9" dur="1" fill="hold">
                                          <p:stCondLst>
                                            <p:cond delay="0"/>
                                          </p:stCondLst>
                                        </p:cTn>
                                        <p:tgtEl>
                                          <p:spTgt spid="2">
                                            <p:txEl>
                                              <p:pRg st="0" end="0"/>
                                            </p:txEl>
                                          </p:spTgt>
                                        </p:tgtEl>
                                        <p:attrNameLst>
                                          <p:attrName>style.visibility</p:attrName>
                                        </p:attrNameLst>
                                      </p:cBhvr>
                                      <p:to>
                                        <p:strVal val="visible"/>
                                      </p:to>
                                    </p:set>
                                    <p:anim calcmode="lin" valueType="num">
                                      <p:cBhvr>
                                        <p:cTn id="10" dur="1000" fill="hold"/>
                                        <p:tgtEl>
                                          <p:spTgt spid="2">
                                            <p:txEl>
                                              <p:pRg st="0" end="0"/>
                                            </p:txEl>
                                          </p:spTgt>
                                        </p:tgtEl>
                                        <p:attrNameLst>
                                          <p:attrName>ppt_x</p:attrName>
                                        </p:attrNameLst>
                                      </p:cBhvr>
                                      <p:tavLst>
                                        <p:tav tm="0">
                                          <p:val>
                                            <p:strVal val="#ppt_x-.2"/>
                                          </p:val>
                                        </p:tav>
                                        <p:tav tm="100000">
                                          <p:val>
                                            <p:strVal val="#ppt_x"/>
                                          </p:val>
                                        </p:tav>
                                      </p:tavLst>
                                    </p:anim>
                                    <p:anim calcmode="lin" valueType="num">
                                      <p:cBhvr>
                                        <p:cTn id="11" dur="1000" fill="hold"/>
                                        <p:tgtEl>
                                          <p:spTgt spid="2">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2" dur="1000"/>
                                        <p:tgtEl>
                                          <p:spTgt spid="2">
                                            <p:txEl>
                                              <p:pRg st="0" end="0"/>
                                            </p:txEl>
                                          </p:spTgt>
                                        </p:tgtEl>
                                      </p:cBhvr>
                                    </p:animEffect>
                                  </p:childTnLst>
                                </p:cTn>
                              </p:par>
                              <p:par>
                                <p:cTn id="13" presetID="29" presetClass="entr" presetSubtype="0" fill="hold" nodeType="with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 calcmode="lin" valueType="num">
                                      <p:cBhvr>
                                        <p:cTn id="15" dur="1000" fill="hold"/>
                                        <p:tgtEl>
                                          <p:spTgt spid="2">
                                            <p:txEl>
                                              <p:pRg st="2" end="2"/>
                                            </p:txEl>
                                          </p:spTgt>
                                        </p:tgtEl>
                                        <p:attrNameLst>
                                          <p:attrName>ppt_x</p:attrName>
                                        </p:attrNameLst>
                                      </p:cBhvr>
                                      <p:tavLst>
                                        <p:tav tm="0">
                                          <p:val>
                                            <p:strVal val="#ppt_x-.2"/>
                                          </p:val>
                                        </p:tav>
                                        <p:tav tm="100000">
                                          <p:val>
                                            <p:strVal val="#ppt_x"/>
                                          </p:val>
                                        </p:tav>
                                      </p:tavLst>
                                    </p:anim>
                                    <p:anim calcmode="lin" valueType="num">
                                      <p:cBhvr>
                                        <p:cTn id="16" dur="1000" fill="hold"/>
                                        <p:tgtEl>
                                          <p:spTgt spid="2">
                                            <p:txEl>
                                              <p:pRg st="2" end="2"/>
                                            </p:txEl>
                                          </p:spTgt>
                                        </p:tgtEl>
                                        <p:attrNameLst>
                                          <p:attrName>ppt_y</p:attrName>
                                        </p:attrNameLst>
                                      </p:cBhvr>
                                      <p:tavLst>
                                        <p:tav tm="0">
                                          <p:val>
                                            <p:strVal val="#ppt_y"/>
                                          </p:val>
                                        </p:tav>
                                        <p:tav tm="100000">
                                          <p:val>
                                            <p:strVal val="#ppt_y"/>
                                          </p:val>
                                        </p:tav>
                                      </p:tavLst>
                                    </p:anim>
                                    <p:animEffect transition="in" filter="wipe(right)" prLst="gradientSize: 0.1">
                                      <p:cBhvr>
                                        <p:cTn id="17" dur="1000"/>
                                        <p:tgtEl>
                                          <p:spTgt spid="2">
                                            <p:txEl>
                                              <p:pRg st="2" end="2"/>
                                            </p:txEl>
                                          </p:spTgt>
                                        </p:tgtEl>
                                      </p:cBhvr>
                                    </p:animEffect>
                                  </p:childTnLst>
                                </p:cTn>
                              </p:par>
                              <p:par>
                                <p:cTn id="18" presetID="29" presetClass="entr" presetSubtype="0" fill="hold" nodeType="withEffect">
                                  <p:stCondLst>
                                    <p:cond delay="0"/>
                                  </p:stCondLst>
                                  <p:childTnLst>
                                    <p:set>
                                      <p:cBhvr>
                                        <p:cTn id="19" dur="1" fill="hold">
                                          <p:stCondLst>
                                            <p:cond delay="0"/>
                                          </p:stCondLst>
                                        </p:cTn>
                                        <p:tgtEl>
                                          <p:spTgt spid="2">
                                            <p:txEl>
                                              <p:pRg st="4" end="4"/>
                                            </p:txEl>
                                          </p:spTgt>
                                        </p:tgtEl>
                                        <p:attrNameLst>
                                          <p:attrName>style.visibility</p:attrName>
                                        </p:attrNameLst>
                                      </p:cBhvr>
                                      <p:to>
                                        <p:strVal val="visible"/>
                                      </p:to>
                                    </p:set>
                                    <p:anim calcmode="lin" valueType="num">
                                      <p:cBhvr>
                                        <p:cTn id="20" dur="1000" fill="hold"/>
                                        <p:tgtEl>
                                          <p:spTgt spid="2">
                                            <p:txEl>
                                              <p:pRg st="4" end="4"/>
                                            </p:txEl>
                                          </p:spTgt>
                                        </p:tgtEl>
                                        <p:attrNameLst>
                                          <p:attrName>ppt_x</p:attrName>
                                        </p:attrNameLst>
                                      </p:cBhvr>
                                      <p:tavLst>
                                        <p:tav tm="0">
                                          <p:val>
                                            <p:strVal val="#ppt_x-.2"/>
                                          </p:val>
                                        </p:tav>
                                        <p:tav tm="100000">
                                          <p:val>
                                            <p:strVal val="#ppt_x"/>
                                          </p:val>
                                        </p:tav>
                                      </p:tavLst>
                                    </p:anim>
                                    <p:anim calcmode="lin" valueType="num">
                                      <p:cBhvr>
                                        <p:cTn id="21" dur="1000" fill="hold"/>
                                        <p:tgtEl>
                                          <p:spTgt spid="2">
                                            <p:txEl>
                                              <p:pRg st="4" end="4"/>
                                            </p:txEl>
                                          </p:spTgt>
                                        </p:tgtEl>
                                        <p:attrNameLst>
                                          <p:attrName>ppt_y</p:attrName>
                                        </p:attrNameLst>
                                      </p:cBhvr>
                                      <p:tavLst>
                                        <p:tav tm="0">
                                          <p:val>
                                            <p:strVal val="#ppt_y"/>
                                          </p:val>
                                        </p:tav>
                                        <p:tav tm="100000">
                                          <p:val>
                                            <p:strVal val="#ppt_y"/>
                                          </p:val>
                                        </p:tav>
                                      </p:tavLst>
                                    </p:anim>
                                    <p:animEffect transition="in" filter="wipe(right)" prLst="gradientSize: 0.1">
                                      <p:cBhvr>
                                        <p:cTn id="22" dur="1000"/>
                                        <p:tgtEl>
                                          <p:spTgt spid="2">
                                            <p:txEl>
                                              <p:pRg st="4" end="4"/>
                                            </p:txEl>
                                          </p:spTgt>
                                        </p:tgtEl>
                                      </p:cBhvr>
                                    </p:animEffect>
                                  </p:childTnLst>
                                </p:cTn>
                              </p:par>
                              <p:par>
                                <p:cTn id="23" presetID="29" presetClass="entr" presetSubtype="0" fill="hold" nodeType="withEffect">
                                  <p:stCondLst>
                                    <p:cond delay="0"/>
                                  </p:stCondLst>
                                  <p:childTnLst>
                                    <p:set>
                                      <p:cBhvr>
                                        <p:cTn id="24" dur="1" fill="hold">
                                          <p:stCondLst>
                                            <p:cond delay="0"/>
                                          </p:stCondLst>
                                        </p:cTn>
                                        <p:tgtEl>
                                          <p:spTgt spid="2">
                                            <p:txEl>
                                              <p:pRg st="6" end="6"/>
                                            </p:txEl>
                                          </p:spTgt>
                                        </p:tgtEl>
                                        <p:attrNameLst>
                                          <p:attrName>style.visibility</p:attrName>
                                        </p:attrNameLst>
                                      </p:cBhvr>
                                      <p:to>
                                        <p:strVal val="visible"/>
                                      </p:to>
                                    </p:set>
                                    <p:anim calcmode="lin" valueType="num">
                                      <p:cBhvr>
                                        <p:cTn id="25" dur="1000" fill="hold"/>
                                        <p:tgtEl>
                                          <p:spTgt spid="2">
                                            <p:txEl>
                                              <p:pRg st="6" end="6"/>
                                            </p:txEl>
                                          </p:spTgt>
                                        </p:tgtEl>
                                        <p:attrNameLst>
                                          <p:attrName>ppt_x</p:attrName>
                                        </p:attrNameLst>
                                      </p:cBhvr>
                                      <p:tavLst>
                                        <p:tav tm="0">
                                          <p:val>
                                            <p:strVal val="#ppt_x-.2"/>
                                          </p:val>
                                        </p:tav>
                                        <p:tav tm="100000">
                                          <p:val>
                                            <p:strVal val="#ppt_x"/>
                                          </p:val>
                                        </p:tav>
                                      </p:tavLst>
                                    </p:anim>
                                    <p:anim calcmode="lin" valueType="num">
                                      <p:cBhvr>
                                        <p:cTn id="26" dur="1000" fill="hold"/>
                                        <p:tgtEl>
                                          <p:spTgt spid="2">
                                            <p:txEl>
                                              <p:pRg st="6" end="6"/>
                                            </p:txEl>
                                          </p:spTgt>
                                        </p:tgtEl>
                                        <p:attrNameLst>
                                          <p:attrName>ppt_y</p:attrName>
                                        </p:attrNameLst>
                                      </p:cBhvr>
                                      <p:tavLst>
                                        <p:tav tm="0">
                                          <p:val>
                                            <p:strVal val="#ppt_y"/>
                                          </p:val>
                                        </p:tav>
                                        <p:tav tm="100000">
                                          <p:val>
                                            <p:strVal val="#ppt_y"/>
                                          </p:val>
                                        </p:tav>
                                      </p:tavLst>
                                    </p:anim>
                                    <p:animEffect transition="in" filter="wipe(right)" prLst="gradientSize: 0.1">
                                      <p:cBhvr>
                                        <p:cTn id="27" dur="1000"/>
                                        <p:tgtEl>
                                          <p:spTgt spid="2">
                                            <p:txEl>
                                              <p:pRg st="6" end="6"/>
                                            </p:txEl>
                                          </p:spTgt>
                                        </p:tgtEl>
                                      </p:cBhvr>
                                    </p:animEffect>
                                  </p:childTnLst>
                                </p:cTn>
                              </p:par>
                              <p:par>
                                <p:cTn id="28" presetID="29" presetClass="entr" presetSubtype="0" fill="hold" nodeType="withEffect">
                                  <p:stCondLst>
                                    <p:cond delay="0"/>
                                  </p:stCondLst>
                                  <p:childTnLst>
                                    <p:set>
                                      <p:cBhvr>
                                        <p:cTn id="29" dur="1" fill="hold">
                                          <p:stCondLst>
                                            <p:cond delay="0"/>
                                          </p:stCondLst>
                                        </p:cTn>
                                        <p:tgtEl>
                                          <p:spTgt spid="2">
                                            <p:txEl>
                                              <p:pRg st="8" end="8"/>
                                            </p:txEl>
                                          </p:spTgt>
                                        </p:tgtEl>
                                        <p:attrNameLst>
                                          <p:attrName>style.visibility</p:attrName>
                                        </p:attrNameLst>
                                      </p:cBhvr>
                                      <p:to>
                                        <p:strVal val="visible"/>
                                      </p:to>
                                    </p:set>
                                    <p:anim calcmode="lin" valueType="num">
                                      <p:cBhvr>
                                        <p:cTn id="30" dur="1000" fill="hold"/>
                                        <p:tgtEl>
                                          <p:spTgt spid="2">
                                            <p:txEl>
                                              <p:pRg st="8" end="8"/>
                                            </p:txEl>
                                          </p:spTgt>
                                        </p:tgtEl>
                                        <p:attrNameLst>
                                          <p:attrName>ppt_x</p:attrName>
                                        </p:attrNameLst>
                                      </p:cBhvr>
                                      <p:tavLst>
                                        <p:tav tm="0">
                                          <p:val>
                                            <p:strVal val="#ppt_x-.2"/>
                                          </p:val>
                                        </p:tav>
                                        <p:tav tm="100000">
                                          <p:val>
                                            <p:strVal val="#ppt_x"/>
                                          </p:val>
                                        </p:tav>
                                      </p:tavLst>
                                    </p:anim>
                                    <p:anim calcmode="lin" valueType="num">
                                      <p:cBhvr>
                                        <p:cTn id="31" dur="1000" fill="hold"/>
                                        <p:tgtEl>
                                          <p:spTgt spid="2">
                                            <p:txEl>
                                              <p:pRg st="8" end="8"/>
                                            </p:txEl>
                                          </p:spTgt>
                                        </p:tgtEl>
                                        <p:attrNameLst>
                                          <p:attrName>ppt_y</p:attrName>
                                        </p:attrNameLst>
                                      </p:cBhvr>
                                      <p:tavLst>
                                        <p:tav tm="0">
                                          <p:val>
                                            <p:strVal val="#ppt_y"/>
                                          </p:val>
                                        </p:tav>
                                        <p:tav tm="100000">
                                          <p:val>
                                            <p:strVal val="#ppt_y"/>
                                          </p:val>
                                        </p:tav>
                                      </p:tavLst>
                                    </p:anim>
                                    <p:animEffect transition="in" filter="wipe(right)" prLst="gradientSize: 0.1">
                                      <p:cBhvr>
                                        <p:cTn id="32" dur="1000"/>
                                        <p:tgtEl>
                                          <p:spTgt spid="2">
                                            <p:txEl>
                                              <p:pRg st="8" end="8"/>
                                            </p:txEl>
                                          </p:spTgt>
                                        </p:tgtEl>
                                      </p:cBhvr>
                                    </p:animEffect>
                                  </p:childTnLst>
                                </p:cTn>
                              </p:par>
                              <p:par>
                                <p:cTn id="33" presetID="29" presetClass="entr" presetSubtype="0" fill="hold" nodeType="withEffect">
                                  <p:stCondLst>
                                    <p:cond delay="0"/>
                                  </p:stCondLst>
                                  <p:childTnLst>
                                    <p:set>
                                      <p:cBhvr>
                                        <p:cTn id="34" dur="1" fill="hold">
                                          <p:stCondLst>
                                            <p:cond delay="0"/>
                                          </p:stCondLst>
                                        </p:cTn>
                                        <p:tgtEl>
                                          <p:spTgt spid="4098"/>
                                        </p:tgtEl>
                                        <p:attrNameLst>
                                          <p:attrName>style.visibility</p:attrName>
                                        </p:attrNameLst>
                                      </p:cBhvr>
                                      <p:to>
                                        <p:strVal val="visible"/>
                                      </p:to>
                                    </p:set>
                                    <p:anim calcmode="lin" valueType="num">
                                      <p:cBhvr>
                                        <p:cTn id="35" dur="1000" fill="hold"/>
                                        <p:tgtEl>
                                          <p:spTgt spid="4098"/>
                                        </p:tgtEl>
                                        <p:attrNameLst>
                                          <p:attrName>ppt_x</p:attrName>
                                        </p:attrNameLst>
                                      </p:cBhvr>
                                      <p:tavLst>
                                        <p:tav tm="0">
                                          <p:val>
                                            <p:strVal val="#ppt_x-.2"/>
                                          </p:val>
                                        </p:tav>
                                        <p:tav tm="100000">
                                          <p:val>
                                            <p:strVal val="#ppt_x"/>
                                          </p:val>
                                        </p:tav>
                                      </p:tavLst>
                                    </p:anim>
                                    <p:anim calcmode="lin" valueType="num">
                                      <p:cBhvr>
                                        <p:cTn id="36" dur="1000" fill="hold"/>
                                        <p:tgtEl>
                                          <p:spTgt spid="4098"/>
                                        </p:tgtEl>
                                        <p:attrNameLst>
                                          <p:attrName>ppt_y</p:attrName>
                                        </p:attrNameLst>
                                      </p:cBhvr>
                                      <p:tavLst>
                                        <p:tav tm="0">
                                          <p:val>
                                            <p:strVal val="#ppt_y"/>
                                          </p:val>
                                        </p:tav>
                                        <p:tav tm="100000">
                                          <p:val>
                                            <p:strVal val="#ppt_y"/>
                                          </p:val>
                                        </p:tav>
                                      </p:tavLst>
                                    </p:anim>
                                    <p:animEffect transition="in" filter="wipe(right)" prLst="gradientSize: 0.1">
                                      <p:cBhvr>
                                        <p:cTn id="37" dur="1000"/>
                                        <p:tgtEl>
                                          <p:spTgt spid="4098"/>
                                        </p:tgtEl>
                                      </p:cBhvr>
                                    </p:animEffect>
                                  </p:childTnLst>
                                </p:cTn>
                              </p:par>
                              <p:par>
                                <p:cTn id="38" presetID="29" presetClass="entr" presetSubtype="0" fill="hold" nodeType="withEffect">
                                  <p:stCondLst>
                                    <p:cond delay="0"/>
                                  </p:stCondLst>
                                  <p:childTnLst>
                                    <p:set>
                                      <p:cBhvr>
                                        <p:cTn id="39" dur="1" fill="hold">
                                          <p:stCondLst>
                                            <p:cond delay="0"/>
                                          </p:stCondLst>
                                        </p:cTn>
                                        <p:tgtEl>
                                          <p:spTgt spid="4099"/>
                                        </p:tgtEl>
                                        <p:attrNameLst>
                                          <p:attrName>style.visibility</p:attrName>
                                        </p:attrNameLst>
                                      </p:cBhvr>
                                      <p:to>
                                        <p:strVal val="visible"/>
                                      </p:to>
                                    </p:set>
                                    <p:anim calcmode="lin" valueType="num">
                                      <p:cBhvr>
                                        <p:cTn id="40" dur="1000" fill="hold"/>
                                        <p:tgtEl>
                                          <p:spTgt spid="4099"/>
                                        </p:tgtEl>
                                        <p:attrNameLst>
                                          <p:attrName>ppt_x</p:attrName>
                                        </p:attrNameLst>
                                      </p:cBhvr>
                                      <p:tavLst>
                                        <p:tav tm="0">
                                          <p:val>
                                            <p:strVal val="#ppt_x-.2"/>
                                          </p:val>
                                        </p:tav>
                                        <p:tav tm="100000">
                                          <p:val>
                                            <p:strVal val="#ppt_x"/>
                                          </p:val>
                                        </p:tav>
                                      </p:tavLst>
                                    </p:anim>
                                    <p:anim calcmode="lin" valueType="num">
                                      <p:cBhvr>
                                        <p:cTn id="41" dur="1000" fill="hold"/>
                                        <p:tgtEl>
                                          <p:spTgt spid="4099"/>
                                        </p:tgtEl>
                                        <p:attrNameLst>
                                          <p:attrName>ppt_y</p:attrName>
                                        </p:attrNameLst>
                                      </p:cBhvr>
                                      <p:tavLst>
                                        <p:tav tm="0">
                                          <p:val>
                                            <p:strVal val="#ppt_y"/>
                                          </p:val>
                                        </p:tav>
                                        <p:tav tm="100000">
                                          <p:val>
                                            <p:strVal val="#ppt_y"/>
                                          </p:val>
                                        </p:tav>
                                      </p:tavLst>
                                    </p:anim>
                                    <p:animEffect transition="in" filter="wipe(right)" prLst="gradientSize: 0.1">
                                      <p:cBhvr>
                                        <p:cTn id="42" dur="1000"/>
                                        <p:tgtEl>
                                          <p:spTgt spid="4099"/>
                                        </p:tgtEl>
                                      </p:cBhvr>
                                    </p:animEffect>
                                  </p:childTnLst>
                                </p:cTn>
                              </p:par>
                              <p:par>
                                <p:cTn id="43" presetID="29" presetClass="entr" presetSubtype="0" fill="hold" nodeType="withEffect">
                                  <p:stCondLst>
                                    <p:cond delay="0"/>
                                  </p:stCondLst>
                                  <p:childTnLst>
                                    <p:set>
                                      <p:cBhvr>
                                        <p:cTn id="44" dur="1" fill="hold">
                                          <p:stCondLst>
                                            <p:cond delay="0"/>
                                          </p:stCondLst>
                                        </p:cTn>
                                        <p:tgtEl>
                                          <p:spTgt spid="4100"/>
                                        </p:tgtEl>
                                        <p:attrNameLst>
                                          <p:attrName>style.visibility</p:attrName>
                                        </p:attrNameLst>
                                      </p:cBhvr>
                                      <p:to>
                                        <p:strVal val="visible"/>
                                      </p:to>
                                    </p:set>
                                    <p:anim calcmode="lin" valueType="num">
                                      <p:cBhvr>
                                        <p:cTn id="45" dur="1000" fill="hold"/>
                                        <p:tgtEl>
                                          <p:spTgt spid="4100"/>
                                        </p:tgtEl>
                                        <p:attrNameLst>
                                          <p:attrName>ppt_x</p:attrName>
                                        </p:attrNameLst>
                                      </p:cBhvr>
                                      <p:tavLst>
                                        <p:tav tm="0">
                                          <p:val>
                                            <p:strVal val="#ppt_x-.2"/>
                                          </p:val>
                                        </p:tav>
                                        <p:tav tm="100000">
                                          <p:val>
                                            <p:strVal val="#ppt_x"/>
                                          </p:val>
                                        </p:tav>
                                      </p:tavLst>
                                    </p:anim>
                                    <p:anim calcmode="lin" valueType="num">
                                      <p:cBhvr>
                                        <p:cTn id="46" dur="1000" fill="hold"/>
                                        <p:tgtEl>
                                          <p:spTgt spid="4100"/>
                                        </p:tgtEl>
                                        <p:attrNameLst>
                                          <p:attrName>ppt_y</p:attrName>
                                        </p:attrNameLst>
                                      </p:cBhvr>
                                      <p:tavLst>
                                        <p:tav tm="0">
                                          <p:val>
                                            <p:strVal val="#ppt_y"/>
                                          </p:val>
                                        </p:tav>
                                        <p:tav tm="100000">
                                          <p:val>
                                            <p:strVal val="#ppt_y"/>
                                          </p:val>
                                        </p:tav>
                                      </p:tavLst>
                                    </p:anim>
                                    <p:animEffect transition="in" filter="wipe(right)" prLst="gradientSize: 0.1">
                                      <p:cBhvr>
                                        <p:cTn id="47" dur="1000"/>
                                        <p:tgtEl>
                                          <p:spTgt spid="4100"/>
                                        </p:tgtEl>
                                      </p:cBhvr>
                                    </p:animEffect>
                                  </p:childTnLst>
                                </p:cTn>
                              </p:par>
                              <p:par>
                                <p:cTn id="48" presetID="29" presetClass="entr" presetSubtype="0" fill="hold" nodeType="withEffect">
                                  <p:stCondLst>
                                    <p:cond delay="0"/>
                                  </p:stCondLst>
                                  <p:childTnLst>
                                    <p:set>
                                      <p:cBhvr>
                                        <p:cTn id="49" dur="1" fill="hold">
                                          <p:stCondLst>
                                            <p:cond delay="0"/>
                                          </p:stCondLst>
                                        </p:cTn>
                                        <p:tgtEl>
                                          <p:spTgt spid="4103"/>
                                        </p:tgtEl>
                                        <p:attrNameLst>
                                          <p:attrName>style.visibility</p:attrName>
                                        </p:attrNameLst>
                                      </p:cBhvr>
                                      <p:to>
                                        <p:strVal val="visible"/>
                                      </p:to>
                                    </p:set>
                                    <p:anim calcmode="lin" valueType="num">
                                      <p:cBhvr>
                                        <p:cTn id="50" dur="1000" fill="hold"/>
                                        <p:tgtEl>
                                          <p:spTgt spid="4103"/>
                                        </p:tgtEl>
                                        <p:attrNameLst>
                                          <p:attrName>ppt_x</p:attrName>
                                        </p:attrNameLst>
                                      </p:cBhvr>
                                      <p:tavLst>
                                        <p:tav tm="0">
                                          <p:val>
                                            <p:strVal val="#ppt_x-.2"/>
                                          </p:val>
                                        </p:tav>
                                        <p:tav tm="100000">
                                          <p:val>
                                            <p:strVal val="#ppt_x"/>
                                          </p:val>
                                        </p:tav>
                                      </p:tavLst>
                                    </p:anim>
                                    <p:anim calcmode="lin" valueType="num">
                                      <p:cBhvr>
                                        <p:cTn id="51" dur="1000" fill="hold"/>
                                        <p:tgtEl>
                                          <p:spTgt spid="4103"/>
                                        </p:tgtEl>
                                        <p:attrNameLst>
                                          <p:attrName>ppt_y</p:attrName>
                                        </p:attrNameLst>
                                      </p:cBhvr>
                                      <p:tavLst>
                                        <p:tav tm="0">
                                          <p:val>
                                            <p:strVal val="#ppt_y"/>
                                          </p:val>
                                        </p:tav>
                                        <p:tav tm="100000">
                                          <p:val>
                                            <p:strVal val="#ppt_y"/>
                                          </p:val>
                                        </p:tav>
                                      </p:tavLst>
                                    </p:anim>
                                    <p:animEffect transition="in" filter="wipe(right)" prLst="gradientSize: 0.1">
                                      <p:cBhvr>
                                        <p:cTn id="52" dur="1000"/>
                                        <p:tgtEl>
                                          <p:spTgt spid="4103"/>
                                        </p:tgtEl>
                                      </p:cBhvr>
                                    </p:animEffect>
                                  </p:childTnLst>
                                </p:cTn>
                              </p:par>
                              <p:par>
                                <p:cTn id="53" presetID="29" presetClass="entr" presetSubtype="0" fill="hold" nodeType="withEffect">
                                  <p:stCondLst>
                                    <p:cond delay="0"/>
                                  </p:stCondLst>
                                  <p:childTnLst>
                                    <p:set>
                                      <p:cBhvr>
                                        <p:cTn id="54" dur="1" fill="hold">
                                          <p:stCondLst>
                                            <p:cond delay="0"/>
                                          </p:stCondLst>
                                        </p:cTn>
                                        <p:tgtEl>
                                          <p:spTgt spid="14"/>
                                        </p:tgtEl>
                                        <p:attrNameLst>
                                          <p:attrName>style.visibility</p:attrName>
                                        </p:attrNameLst>
                                      </p:cBhvr>
                                      <p:to>
                                        <p:strVal val="visible"/>
                                      </p:to>
                                    </p:set>
                                    <p:anim calcmode="lin" valueType="num">
                                      <p:cBhvr>
                                        <p:cTn id="55" dur="1000" fill="hold"/>
                                        <p:tgtEl>
                                          <p:spTgt spid="14"/>
                                        </p:tgtEl>
                                        <p:attrNameLst>
                                          <p:attrName>ppt_x</p:attrName>
                                        </p:attrNameLst>
                                      </p:cBhvr>
                                      <p:tavLst>
                                        <p:tav tm="0">
                                          <p:val>
                                            <p:strVal val="#ppt_x-.2"/>
                                          </p:val>
                                        </p:tav>
                                        <p:tav tm="100000">
                                          <p:val>
                                            <p:strVal val="#ppt_x"/>
                                          </p:val>
                                        </p:tav>
                                      </p:tavLst>
                                    </p:anim>
                                    <p:anim calcmode="lin" valueType="num">
                                      <p:cBhvr>
                                        <p:cTn id="56" dur="1000" fill="hold"/>
                                        <p:tgtEl>
                                          <p:spTgt spid="14"/>
                                        </p:tgtEl>
                                        <p:attrNameLst>
                                          <p:attrName>ppt_y</p:attrName>
                                        </p:attrNameLst>
                                      </p:cBhvr>
                                      <p:tavLst>
                                        <p:tav tm="0">
                                          <p:val>
                                            <p:strVal val="#ppt_y"/>
                                          </p:val>
                                        </p:tav>
                                        <p:tav tm="100000">
                                          <p:val>
                                            <p:strVal val="#ppt_y"/>
                                          </p:val>
                                        </p:tav>
                                      </p:tavLst>
                                    </p:anim>
                                    <p:animEffect transition="in" filter="wipe(right)" prLst="gradientSize: 0.1">
                                      <p:cBhvr>
                                        <p:cTn id="57"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Contd..</a:t>
            </a:r>
            <a:endParaRPr lang="en-IN" dirty="0"/>
          </a:p>
        </p:txBody>
      </p:sp>
      <p:sp>
        <p:nvSpPr>
          <p:cNvPr id="3" name="Content Placeholder 2"/>
          <p:cNvSpPr>
            <a:spLocks noGrp="1"/>
          </p:cNvSpPr>
          <p:nvPr>
            <p:ph idx="1"/>
          </p:nvPr>
        </p:nvSpPr>
        <p:spPr/>
        <p:txBody>
          <a:bodyPr>
            <a:normAutofit lnSpcReduction="10000"/>
          </a:bodyPr>
          <a:lstStyle/>
          <a:p>
            <a:r>
              <a:rPr lang="en-IN" b="1" i="1" u="sng" dirty="0"/>
              <a:t>Link Budget</a:t>
            </a:r>
          </a:p>
          <a:p>
            <a:r>
              <a:rPr lang="en-US" dirty="0"/>
              <a:t>A link budget is the clearest and most intuitive way of computing the required TX power. </a:t>
            </a:r>
          </a:p>
          <a:p>
            <a:r>
              <a:rPr lang="en-US" dirty="0"/>
              <a:t>It tabulates all equations that connect the TX power to the received SNR.</a:t>
            </a:r>
          </a:p>
          <a:p>
            <a:r>
              <a:rPr lang="en-US" dirty="0"/>
              <a:t>The link budget gives only an approximation (often a worst case estimate) for the total SNR, because some interactions between different effects are not taken into account.</a:t>
            </a:r>
          </a:p>
          <a:p>
            <a:r>
              <a:rPr lang="en-US" dirty="0"/>
              <a:t>The attenuation (</a:t>
            </a:r>
            <a:r>
              <a:rPr lang="en-IN" b="1" i="1" dirty="0"/>
              <a:t>path loss</a:t>
            </a:r>
            <a:r>
              <a:rPr lang="en-IN" dirty="0"/>
              <a:t>)</a:t>
            </a:r>
            <a:r>
              <a:rPr lang="en-US" dirty="0"/>
              <a:t> due to propagation effects, between TX and RX.</a:t>
            </a:r>
          </a:p>
          <a:p>
            <a:r>
              <a:rPr lang="en-US" dirty="0"/>
              <a:t>For distances </a:t>
            </a:r>
            <a:r>
              <a:rPr lang="en-US" i="1" dirty="0"/>
              <a:t>d &lt; </a:t>
            </a:r>
            <a:r>
              <a:rPr lang="en-US" i="1" dirty="0" err="1"/>
              <a:t>d</a:t>
            </a:r>
            <a:r>
              <a:rPr lang="en-US" dirty="0" err="1"/>
              <a:t>break</a:t>
            </a:r>
            <a:r>
              <a:rPr lang="en-US" dirty="0"/>
              <a:t>, the received power is proportional </a:t>
            </a:r>
            <a:r>
              <a:rPr lang="en-IN" dirty="0"/>
              <a:t>to </a:t>
            </a:r>
            <a:r>
              <a:rPr lang="en-IN" i="1" dirty="0"/>
              <a:t>d</a:t>
            </a:r>
            <a:r>
              <a:rPr lang="en-US" baseline="30000" dirty="0"/>
              <a:t>−2</a:t>
            </a:r>
            <a:r>
              <a:rPr lang="en-US" dirty="0"/>
              <a:t>, according to Eq. (3.1).</a:t>
            </a:r>
          </a:p>
          <a:p>
            <a:endParaRPr lang="en-US" dirty="0"/>
          </a:p>
          <a:p>
            <a:r>
              <a:rPr lang="en-US" dirty="0"/>
              <a:t>Wireless systems, especially mobile systems, suffer from temporal and spatial variations of </a:t>
            </a:r>
            <a:r>
              <a:rPr lang="en-IN" dirty="0"/>
              <a:t>the transmission channel </a:t>
            </a:r>
            <a:r>
              <a:rPr lang="en-IN" b="1" dirty="0"/>
              <a:t>(</a:t>
            </a:r>
            <a:r>
              <a:rPr lang="en-IN" b="1" i="1" dirty="0"/>
              <a:t>fading</a:t>
            </a:r>
            <a:r>
              <a:rPr lang="en-IN" b="1" dirty="0"/>
              <a:t>).</a:t>
            </a:r>
          </a:p>
          <a:p>
            <a:r>
              <a:rPr lang="en-US" dirty="0"/>
              <a:t>In other words, even if the distance is approximately constant, the received power can change significantly with small movements of the </a:t>
            </a:r>
            <a:r>
              <a:rPr lang="en-IN" dirty="0"/>
              <a:t>TX and/or RX.</a:t>
            </a:r>
            <a:endParaRPr lang="en-IN" b="1" dirty="0"/>
          </a:p>
        </p:txBody>
      </p:sp>
      <p:sp>
        <p:nvSpPr>
          <p:cNvPr id="4" name="Slide Number Placeholder 3"/>
          <p:cNvSpPr>
            <a:spLocks noGrp="1"/>
          </p:cNvSpPr>
          <p:nvPr>
            <p:ph type="sldNum" sz="quarter" idx="12"/>
          </p:nvPr>
        </p:nvSpPr>
        <p:spPr/>
        <p:txBody>
          <a:bodyPr/>
          <a:lstStyle/>
          <a:p>
            <a:fld id="{5FF01793-B4B6-4D8C-921A-1DD513EF0474}" type="slidenum">
              <a:rPr lang="en-IN" smtClean="0"/>
              <a:pPr/>
              <a:t>50</a:t>
            </a:fld>
            <a:endParaRPr lang="en-IN" dirty="0"/>
          </a:p>
        </p:txBody>
      </p:sp>
      <p:pic>
        <p:nvPicPr>
          <p:cNvPr id="5" name="Picture 4"/>
          <p:cNvPicPr>
            <a:picLocks noChangeAspect="1"/>
          </p:cNvPicPr>
          <p:nvPr/>
        </p:nvPicPr>
        <p:blipFill>
          <a:blip r:embed="rId2"/>
          <a:stretch>
            <a:fillRect/>
          </a:stretch>
        </p:blipFill>
        <p:spPr>
          <a:xfrm>
            <a:off x="4340784" y="4094390"/>
            <a:ext cx="3514725" cy="628650"/>
          </a:xfrm>
          <a:prstGeom prst="rect">
            <a:avLst/>
          </a:prstGeom>
        </p:spPr>
      </p:pic>
    </p:spTree>
    <p:extLst>
      <p:ext uri="{BB962C8B-B14F-4D97-AF65-F5344CB8AC3E}">
        <p14:creationId xmlns:p14="http://schemas.microsoft.com/office/powerpoint/2010/main" val="156722353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Contd..</a:t>
            </a:r>
            <a:endParaRPr lang="en-IN" dirty="0"/>
          </a:p>
        </p:txBody>
      </p:sp>
      <p:sp>
        <p:nvSpPr>
          <p:cNvPr id="3" name="Content Placeholder 2"/>
          <p:cNvSpPr>
            <a:spLocks noGrp="1"/>
          </p:cNvSpPr>
          <p:nvPr>
            <p:ph idx="1"/>
          </p:nvPr>
        </p:nvSpPr>
        <p:spPr/>
        <p:txBody>
          <a:bodyPr/>
          <a:lstStyle/>
          <a:p>
            <a:r>
              <a:rPr lang="en-US" dirty="0"/>
              <a:t>Uplink (MS to BS) and downlink (BS to MS) are reciprocal, in the sense that the voltage and currents at the antenna ports are reciprocal (as long as uplink and downlink use the same carrier </a:t>
            </a:r>
            <a:r>
              <a:rPr lang="en-IN" dirty="0"/>
              <a:t>frequency).</a:t>
            </a:r>
          </a:p>
          <a:p>
            <a:r>
              <a:rPr lang="en-US" dirty="0"/>
              <a:t>However, the noise figures of BSs and MSs are typically quite different. </a:t>
            </a:r>
          </a:p>
          <a:p>
            <a:r>
              <a:rPr lang="en-US" dirty="0"/>
              <a:t>As MSs have to be produced in quantity, it is desirable to use low-cost components, which typically have </a:t>
            </a:r>
            <a:r>
              <a:rPr lang="en-IN" dirty="0"/>
              <a:t>higher noise figures.</a:t>
            </a:r>
          </a:p>
          <a:p>
            <a:r>
              <a:rPr lang="en-US" dirty="0"/>
              <a:t>Furthermore, battery lifetime considerations dictate that BSs can emit more power than </a:t>
            </a:r>
            <a:r>
              <a:rPr lang="en-US" dirty="0" err="1"/>
              <a:t>MSs.</a:t>
            </a:r>
            <a:r>
              <a:rPr lang="en-US" dirty="0"/>
              <a:t> </a:t>
            </a:r>
          </a:p>
          <a:p>
            <a:r>
              <a:rPr lang="en-US" dirty="0"/>
              <a:t>Finally, BSs and MSs differ with respect to antenna diversity, how close they are to interferers, etc. Thus, the link budgets of uplinks and downlinks are different.</a:t>
            </a:r>
            <a:endParaRPr lang="en-IN" dirty="0"/>
          </a:p>
        </p:txBody>
      </p:sp>
      <p:sp>
        <p:nvSpPr>
          <p:cNvPr id="4" name="Slide Number Placeholder 3"/>
          <p:cNvSpPr>
            <a:spLocks noGrp="1"/>
          </p:cNvSpPr>
          <p:nvPr>
            <p:ph type="sldNum" sz="quarter" idx="12"/>
          </p:nvPr>
        </p:nvSpPr>
        <p:spPr/>
        <p:txBody>
          <a:bodyPr/>
          <a:lstStyle/>
          <a:p>
            <a:fld id="{5FF01793-B4B6-4D8C-921A-1DD513EF0474}" type="slidenum">
              <a:rPr lang="en-IN" smtClean="0"/>
              <a:pPr/>
              <a:t>51</a:t>
            </a:fld>
            <a:endParaRPr lang="en-IN" dirty="0"/>
          </a:p>
        </p:txBody>
      </p:sp>
    </p:spTree>
    <p:extLst>
      <p:ext uri="{BB962C8B-B14F-4D97-AF65-F5344CB8AC3E}">
        <p14:creationId xmlns:p14="http://schemas.microsoft.com/office/powerpoint/2010/main" val="132726524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Contd..</a:t>
            </a:r>
            <a:endParaRPr lang="en-IN" dirty="0"/>
          </a:p>
        </p:txBody>
      </p:sp>
      <p:sp>
        <p:nvSpPr>
          <p:cNvPr id="3" name="Content Placeholder 2"/>
          <p:cNvSpPr>
            <a:spLocks noGrp="1"/>
          </p:cNvSpPr>
          <p:nvPr>
            <p:ph idx="1"/>
          </p:nvPr>
        </p:nvSpPr>
        <p:spPr/>
        <p:txBody>
          <a:bodyPr/>
          <a:lstStyle/>
          <a:p>
            <a:r>
              <a:rPr lang="en-US" dirty="0"/>
              <a:t>The performance of any communication link depends on the quality of the equipment being used. </a:t>
            </a:r>
          </a:p>
          <a:p>
            <a:r>
              <a:rPr lang="en-US" b="1" i="1" dirty="0"/>
              <a:t>Link budget </a:t>
            </a:r>
            <a:r>
              <a:rPr lang="en-US" dirty="0"/>
              <a:t>is a way of quantifying the link performance. </a:t>
            </a:r>
          </a:p>
          <a:p>
            <a:r>
              <a:rPr lang="en-US" dirty="0"/>
              <a:t>The received power in an 802.11 link is determined by three factors: </a:t>
            </a:r>
            <a:r>
              <a:rPr lang="en-US" b="1" i="1" dirty="0"/>
              <a:t>transmit power</a:t>
            </a:r>
            <a:r>
              <a:rPr lang="en-US" dirty="0"/>
              <a:t>, </a:t>
            </a:r>
            <a:r>
              <a:rPr lang="en-US" b="1" i="1" dirty="0"/>
              <a:t>transmitting antenna gain</a:t>
            </a:r>
            <a:r>
              <a:rPr lang="en-US" dirty="0"/>
              <a:t>, and </a:t>
            </a:r>
            <a:r>
              <a:rPr lang="en-US" b="1" i="1" dirty="0"/>
              <a:t>receiving antenna gain</a:t>
            </a:r>
            <a:r>
              <a:rPr lang="en-US" dirty="0"/>
              <a:t>. </a:t>
            </a:r>
          </a:p>
          <a:p>
            <a:r>
              <a:rPr lang="en-US" dirty="0"/>
              <a:t>If that power, minus the </a:t>
            </a:r>
            <a:r>
              <a:rPr lang="en-US" b="1" i="1" dirty="0"/>
              <a:t>free space loss </a:t>
            </a:r>
            <a:r>
              <a:rPr lang="en-US" dirty="0"/>
              <a:t>of the link path, is greater than the </a:t>
            </a:r>
            <a:r>
              <a:rPr lang="en-US" b="1" i="1" dirty="0"/>
              <a:t>minimum received signal level </a:t>
            </a:r>
            <a:r>
              <a:rPr lang="en-US" dirty="0"/>
              <a:t>of the receiving radio, then a link is possible. </a:t>
            </a:r>
          </a:p>
          <a:p>
            <a:r>
              <a:rPr lang="en-US" dirty="0"/>
              <a:t>The difference between the minimum received signal level and the actual received power is called the </a:t>
            </a:r>
            <a:r>
              <a:rPr lang="en-US" b="1" i="1" dirty="0"/>
              <a:t>link margin</a:t>
            </a:r>
            <a:r>
              <a:rPr lang="en-US" dirty="0"/>
              <a:t>. </a:t>
            </a:r>
          </a:p>
          <a:p>
            <a:r>
              <a:rPr lang="en-US" dirty="0"/>
              <a:t>The link margin must be positive, and should be maximized (should be at least 10dB or more for reliable links). </a:t>
            </a:r>
          </a:p>
          <a:p>
            <a:endParaRPr lang="en-IN" dirty="0"/>
          </a:p>
        </p:txBody>
      </p:sp>
      <p:sp>
        <p:nvSpPr>
          <p:cNvPr id="4" name="Slide Number Placeholder 3"/>
          <p:cNvSpPr>
            <a:spLocks noGrp="1"/>
          </p:cNvSpPr>
          <p:nvPr>
            <p:ph type="sldNum" sz="quarter" idx="12"/>
          </p:nvPr>
        </p:nvSpPr>
        <p:spPr/>
        <p:txBody>
          <a:bodyPr/>
          <a:lstStyle/>
          <a:p>
            <a:fld id="{5FF01793-B4B6-4D8C-921A-1DD513EF0474}" type="slidenum">
              <a:rPr lang="en-IN" smtClean="0"/>
              <a:pPr/>
              <a:t>52</a:t>
            </a:fld>
            <a:endParaRPr lang="en-IN" dirty="0"/>
          </a:p>
        </p:txBody>
      </p:sp>
    </p:spTree>
    <p:extLst>
      <p:ext uri="{BB962C8B-B14F-4D97-AF65-F5344CB8AC3E}">
        <p14:creationId xmlns:p14="http://schemas.microsoft.com/office/powerpoint/2010/main" val="375542711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Contd..</a:t>
            </a:r>
            <a:endParaRPr lang="en-IN" dirty="0"/>
          </a:p>
        </p:txBody>
      </p:sp>
      <p:pic>
        <p:nvPicPr>
          <p:cNvPr id="5" name="Content Placeholder 4"/>
          <p:cNvPicPr>
            <a:picLocks noGrp="1" noChangeAspect="1"/>
          </p:cNvPicPr>
          <p:nvPr>
            <p:ph idx="1"/>
          </p:nvPr>
        </p:nvPicPr>
        <p:blipFill>
          <a:blip r:embed="rId2"/>
          <a:stretch>
            <a:fillRect/>
          </a:stretch>
        </p:blipFill>
        <p:spPr>
          <a:xfrm>
            <a:off x="2495007" y="1567543"/>
            <a:ext cx="7667896" cy="4820193"/>
          </a:xfrm>
          <a:prstGeom prst="rect">
            <a:avLst/>
          </a:prstGeom>
        </p:spPr>
      </p:pic>
      <p:sp>
        <p:nvSpPr>
          <p:cNvPr id="4" name="Slide Number Placeholder 3"/>
          <p:cNvSpPr>
            <a:spLocks noGrp="1"/>
          </p:cNvSpPr>
          <p:nvPr>
            <p:ph type="sldNum" sz="quarter" idx="12"/>
          </p:nvPr>
        </p:nvSpPr>
        <p:spPr>
          <a:xfrm>
            <a:off x="10728960" y="6509497"/>
            <a:ext cx="1463040" cy="256032"/>
          </a:xfrm>
        </p:spPr>
        <p:txBody>
          <a:bodyPr/>
          <a:lstStyle/>
          <a:p>
            <a:fld id="{5FF01793-B4B6-4D8C-921A-1DD513EF0474}" type="slidenum">
              <a:rPr lang="en-IN" smtClean="0"/>
              <a:pPr/>
              <a:t>53</a:t>
            </a:fld>
            <a:endParaRPr lang="en-IN" dirty="0"/>
          </a:p>
        </p:txBody>
      </p:sp>
    </p:spTree>
    <p:extLst>
      <p:ext uri="{BB962C8B-B14F-4D97-AF65-F5344CB8AC3E}">
        <p14:creationId xmlns:p14="http://schemas.microsoft.com/office/powerpoint/2010/main" val="304463163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86D5E2-5547-A012-BA82-5025AAB54F94}"/>
              </a:ext>
            </a:extLst>
          </p:cNvPr>
          <p:cNvSpPr>
            <a:spLocks noGrp="1"/>
          </p:cNvSpPr>
          <p:nvPr>
            <p:ph type="title"/>
          </p:nvPr>
        </p:nvSpPr>
        <p:spPr/>
        <p:txBody>
          <a:bodyPr/>
          <a:lstStyle/>
          <a:p>
            <a:r>
              <a:rPr lang="en-US" dirty="0"/>
              <a:t>Contd..</a:t>
            </a:r>
            <a:endParaRPr lang="en-GB" dirty="0"/>
          </a:p>
        </p:txBody>
      </p:sp>
      <p:sp>
        <p:nvSpPr>
          <p:cNvPr id="3" name="Content Placeholder 2">
            <a:extLst>
              <a:ext uri="{FF2B5EF4-FFF2-40B4-BE49-F238E27FC236}">
                <a16:creationId xmlns:a16="http://schemas.microsoft.com/office/drawing/2014/main" id="{1BE32FEC-01EC-65A7-C61E-11F1E548FF97}"/>
              </a:ext>
            </a:extLst>
          </p:cNvPr>
          <p:cNvSpPr>
            <a:spLocks noGrp="1"/>
          </p:cNvSpPr>
          <p:nvPr>
            <p:ph idx="1"/>
          </p:nvPr>
        </p:nvSpPr>
        <p:spPr/>
        <p:txBody>
          <a:bodyPr/>
          <a:lstStyle/>
          <a:p>
            <a:r>
              <a:rPr lang="en-US" dirty="0"/>
              <a:t>How to calculate power (in dBm) for the given watts? </a:t>
            </a:r>
          </a:p>
          <a:p>
            <a:pPr marL="0" indent="0">
              <a:buNone/>
            </a:pPr>
            <a:endParaRPr lang="en-GB" dirty="0"/>
          </a:p>
          <a:p>
            <a:endParaRPr lang="en-US" dirty="0"/>
          </a:p>
          <a:p>
            <a:r>
              <a:rPr lang="en-US" dirty="0"/>
              <a:t>How to calculate power (in dBm) for the given milliwatts? </a:t>
            </a:r>
          </a:p>
          <a:p>
            <a:r>
              <a:rPr lang="en-US" dirty="0"/>
              <a:t>dBm stands for decibel-milliwatts; is a dimensionless unit used to define/measure signal strength (power level), with reference to 1 milliwatt. (i.e., the power level of 0dBm represents 1 milliwatt). </a:t>
            </a:r>
          </a:p>
          <a:p>
            <a:r>
              <a:rPr lang="en-US" dirty="0"/>
              <a:t>The dBm is a convenient unit; used in radio, microwave, audio applications, and fiber-optical communications networks to measure signal strength.</a:t>
            </a:r>
          </a:p>
          <a:p>
            <a:r>
              <a:rPr lang="en-US" dirty="0"/>
              <a:t> A signal’s power level lower than 1 </a:t>
            </a:r>
            <a:r>
              <a:rPr lang="en-US" dirty="0" err="1"/>
              <a:t>mW</a:t>
            </a:r>
            <a:r>
              <a:rPr lang="en-US" dirty="0"/>
              <a:t> has negative dBm values, and the signals stronger than 1 </a:t>
            </a:r>
            <a:r>
              <a:rPr lang="en-US" dirty="0" err="1"/>
              <a:t>mW</a:t>
            </a:r>
            <a:r>
              <a:rPr lang="en-US" dirty="0"/>
              <a:t> have positive dBm values.</a:t>
            </a:r>
          </a:p>
          <a:p>
            <a:r>
              <a:rPr lang="en-US" dirty="0"/>
              <a:t>Web link: https://www.rapidtables.com/electric/dBm.html</a:t>
            </a:r>
            <a:endParaRPr lang="en-GB" dirty="0"/>
          </a:p>
        </p:txBody>
      </p:sp>
      <p:sp>
        <p:nvSpPr>
          <p:cNvPr id="4" name="Slide Number Placeholder 3">
            <a:extLst>
              <a:ext uri="{FF2B5EF4-FFF2-40B4-BE49-F238E27FC236}">
                <a16:creationId xmlns:a16="http://schemas.microsoft.com/office/drawing/2014/main" id="{C43E468B-5492-9723-130B-DC79D13B322C}"/>
              </a:ext>
            </a:extLst>
          </p:cNvPr>
          <p:cNvSpPr>
            <a:spLocks noGrp="1"/>
          </p:cNvSpPr>
          <p:nvPr>
            <p:ph type="sldNum" sz="quarter" idx="12"/>
          </p:nvPr>
        </p:nvSpPr>
        <p:spPr/>
        <p:txBody>
          <a:bodyPr/>
          <a:lstStyle/>
          <a:p>
            <a:fld id="{5FF01793-B4B6-4D8C-921A-1DD513EF0474}" type="slidenum">
              <a:rPr lang="en-IN" smtClean="0"/>
              <a:pPr/>
              <a:t>54</a:t>
            </a:fld>
            <a:endParaRPr lang="en-IN" dirty="0"/>
          </a:p>
        </p:txBody>
      </p:sp>
      <p:pic>
        <p:nvPicPr>
          <p:cNvPr id="6" name="Picture 5">
            <a:extLst>
              <a:ext uri="{FF2B5EF4-FFF2-40B4-BE49-F238E27FC236}">
                <a16:creationId xmlns:a16="http://schemas.microsoft.com/office/drawing/2014/main" id="{2A6F6649-1E2B-E98D-453E-C3EC2DBAE2C9}"/>
              </a:ext>
            </a:extLst>
          </p:cNvPr>
          <p:cNvPicPr>
            <a:picLocks noChangeAspect="1"/>
          </p:cNvPicPr>
          <p:nvPr/>
        </p:nvPicPr>
        <p:blipFill>
          <a:blip r:embed="rId2"/>
          <a:stretch>
            <a:fillRect/>
          </a:stretch>
        </p:blipFill>
        <p:spPr>
          <a:xfrm>
            <a:off x="4833452" y="1712766"/>
            <a:ext cx="4170981" cy="517567"/>
          </a:xfrm>
          <a:prstGeom prst="rect">
            <a:avLst/>
          </a:prstGeom>
        </p:spPr>
      </p:pic>
      <p:pic>
        <p:nvPicPr>
          <p:cNvPr id="8" name="Picture 7">
            <a:extLst>
              <a:ext uri="{FF2B5EF4-FFF2-40B4-BE49-F238E27FC236}">
                <a16:creationId xmlns:a16="http://schemas.microsoft.com/office/drawing/2014/main" id="{BDA88EB2-C2FB-DD40-7701-3164A07573CC}"/>
              </a:ext>
            </a:extLst>
          </p:cNvPr>
          <p:cNvPicPr>
            <a:picLocks noChangeAspect="1"/>
          </p:cNvPicPr>
          <p:nvPr/>
        </p:nvPicPr>
        <p:blipFill>
          <a:blip r:embed="rId3"/>
          <a:stretch>
            <a:fillRect/>
          </a:stretch>
        </p:blipFill>
        <p:spPr>
          <a:xfrm>
            <a:off x="7943849" y="2368509"/>
            <a:ext cx="2671763" cy="517567"/>
          </a:xfrm>
          <a:prstGeom prst="rect">
            <a:avLst/>
          </a:prstGeom>
        </p:spPr>
      </p:pic>
      <p:pic>
        <p:nvPicPr>
          <p:cNvPr id="10" name="Picture 9">
            <a:extLst>
              <a:ext uri="{FF2B5EF4-FFF2-40B4-BE49-F238E27FC236}">
                <a16:creationId xmlns:a16="http://schemas.microsoft.com/office/drawing/2014/main" id="{7CDFC4FE-BC1F-60A0-EEBD-5D325EEBA289}"/>
              </a:ext>
            </a:extLst>
          </p:cNvPr>
          <p:cNvPicPr>
            <a:picLocks noChangeAspect="1"/>
          </p:cNvPicPr>
          <p:nvPr/>
        </p:nvPicPr>
        <p:blipFill>
          <a:blip r:embed="rId4"/>
          <a:stretch>
            <a:fillRect/>
          </a:stretch>
        </p:blipFill>
        <p:spPr>
          <a:xfrm>
            <a:off x="489567" y="1601746"/>
            <a:ext cx="3352800" cy="619125"/>
          </a:xfrm>
          <a:prstGeom prst="rect">
            <a:avLst/>
          </a:prstGeom>
        </p:spPr>
      </p:pic>
      <p:pic>
        <p:nvPicPr>
          <p:cNvPr id="12" name="Picture 11">
            <a:extLst>
              <a:ext uri="{FF2B5EF4-FFF2-40B4-BE49-F238E27FC236}">
                <a16:creationId xmlns:a16="http://schemas.microsoft.com/office/drawing/2014/main" id="{B937DA5D-22C3-D208-BA2B-4AE8A511449C}"/>
              </a:ext>
            </a:extLst>
          </p:cNvPr>
          <p:cNvPicPr>
            <a:picLocks noChangeAspect="1"/>
          </p:cNvPicPr>
          <p:nvPr/>
        </p:nvPicPr>
        <p:blipFill>
          <a:blip r:embed="rId5"/>
          <a:stretch>
            <a:fillRect/>
          </a:stretch>
        </p:blipFill>
        <p:spPr>
          <a:xfrm>
            <a:off x="7574755" y="956671"/>
            <a:ext cx="3409950" cy="514350"/>
          </a:xfrm>
          <a:prstGeom prst="rect">
            <a:avLst/>
          </a:prstGeom>
        </p:spPr>
      </p:pic>
    </p:spTree>
    <p:extLst>
      <p:ext uri="{BB962C8B-B14F-4D97-AF65-F5344CB8AC3E}">
        <p14:creationId xmlns:p14="http://schemas.microsoft.com/office/powerpoint/2010/main" val="364830946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478F60-58A3-0C07-F4F6-D578C4783FE5}"/>
              </a:ext>
            </a:extLst>
          </p:cNvPr>
          <p:cNvSpPr>
            <a:spLocks noGrp="1"/>
          </p:cNvSpPr>
          <p:nvPr>
            <p:ph type="title"/>
          </p:nvPr>
        </p:nvSpPr>
        <p:spPr/>
        <p:txBody>
          <a:bodyPr/>
          <a:lstStyle/>
          <a:p>
            <a:r>
              <a:rPr lang="en-US" dirty="0"/>
              <a:t>Contd..</a:t>
            </a:r>
            <a:endParaRPr lang="en-GB" dirty="0"/>
          </a:p>
        </p:txBody>
      </p:sp>
      <p:sp>
        <p:nvSpPr>
          <p:cNvPr id="3" name="Content Placeholder 2">
            <a:extLst>
              <a:ext uri="{FF2B5EF4-FFF2-40B4-BE49-F238E27FC236}">
                <a16:creationId xmlns:a16="http://schemas.microsoft.com/office/drawing/2014/main" id="{D5BCF04A-E0C2-CA61-1D4C-6CCE8A9CB88A}"/>
              </a:ext>
            </a:extLst>
          </p:cNvPr>
          <p:cNvSpPr>
            <a:spLocks noGrp="1"/>
          </p:cNvSpPr>
          <p:nvPr>
            <p:ph idx="1"/>
          </p:nvPr>
        </p:nvSpPr>
        <p:spPr/>
        <p:txBody>
          <a:bodyPr/>
          <a:lstStyle/>
          <a:p>
            <a:r>
              <a:rPr lang="en-US" dirty="0"/>
              <a:t>How to calculate watts for the given power (in dBm)?</a:t>
            </a:r>
          </a:p>
          <a:p>
            <a:endParaRPr lang="en-US" dirty="0"/>
          </a:p>
          <a:p>
            <a:endParaRPr lang="en-US" dirty="0"/>
          </a:p>
          <a:p>
            <a:r>
              <a:rPr lang="en-US" dirty="0"/>
              <a:t>How to calculate milliwatts for the given power (in dBm)?</a:t>
            </a:r>
          </a:p>
          <a:p>
            <a:r>
              <a:rPr lang="en-US" dirty="0"/>
              <a:t>Suppose your mobile receives an RSSI value (Receiver Signal Strength Indicator) is -92 dBm. Find the signal power at the receiver in milli-watts.</a:t>
            </a:r>
          </a:p>
          <a:p>
            <a:r>
              <a:rPr lang="en-US" dirty="0" err="1"/>
              <a:t>P</a:t>
            </a:r>
            <a:r>
              <a:rPr lang="en-US" baseline="-25000" dirty="0" err="1"/>
              <a:t>mW</a:t>
            </a:r>
            <a:r>
              <a:rPr lang="en-US" dirty="0"/>
              <a:t> = 10</a:t>
            </a:r>
            <a:r>
              <a:rPr lang="en-US" baseline="30000" dirty="0"/>
              <a:t>-92/10 </a:t>
            </a:r>
            <a:r>
              <a:rPr lang="en-US" dirty="0"/>
              <a:t>= 10</a:t>
            </a:r>
            <a:r>
              <a:rPr lang="en-US" baseline="30000" dirty="0"/>
              <a:t>-9.2  </a:t>
            </a:r>
            <a:r>
              <a:rPr lang="en-US" dirty="0"/>
              <a:t>= 6.3095 x 10</a:t>
            </a:r>
            <a:r>
              <a:rPr lang="en-US" baseline="30000" dirty="0"/>
              <a:t>-10 </a:t>
            </a:r>
            <a:r>
              <a:rPr lang="en-US" dirty="0"/>
              <a:t> milli-watts</a:t>
            </a:r>
          </a:p>
          <a:p>
            <a:r>
              <a:rPr lang="en-US" dirty="0"/>
              <a:t>Pw = 10</a:t>
            </a:r>
            <a:r>
              <a:rPr lang="en-US" baseline="30000" dirty="0"/>
              <a:t>(-92-30)/10 </a:t>
            </a:r>
            <a:r>
              <a:rPr lang="en-US" dirty="0"/>
              <a:t>= 10</a:t>
            </a:r>
            <a:r>
              <a:rPr lang="en-US" baseline="30000" dirty="0"/>
              <a:t>-12.2</a:t>
            </a:r>
            <a:r>
              <a:rPr lang="en-US" dirty="0"/>
              <a:t> = 0.6309 x 10</a:t>
            </a:r>
            <a:r>
              <a:rPr lang="en-US" baseline="30000" dirty="0"/>
              <a:t>-12 </a:t>
            </a:r>
            <a:r>
              <a:rPr lang="en-US" dirty="0"/>
              <a:t> watts</a:t>
            </a:r>
          </a:p>
          <a:p>
            <a:r>
              <a:rPr lang="en-US" dirty="0"/>
              <a:t>Mobile tower uses around 200 watts of power to transmit the signal. Find the power in dBm.</a:t>
            </a:r>
          </a:p>
          <a:p>
            <a:r>
              <a:rPr lang="en-US" dirty="0" err="1"/>
              <a:t>P</a:t>
            </a:r>
            <a:r>
              <a:rPr lang="en-US" baseline="-25000" dirty="0" err="1"/>
              <a:t>dBm</a:t>
            </a:r>
            <a:r>
              <a:rPr lang="en-US" dirty="0"/>
              <a:t> = 10 log </a:t>
            </a:r>
            <a:r>
              <a:rPr lang="en-US" baseline="-25000" dirty="0"/>
              <a:t>10</a:t>
            </a:r>
            <a:r>
              <a:rPr lang="en-US" dirty="0"/>
              <a:t> (200) + 30 = 23.010 + 30 = 53.010 dBm</a:t>
            </a:r>
          </a:p>
          <a:p>
            <a:endParaRPr lang="en-GB" dirty="0"/>
          </a:p>
        </p:txBody>
      </p:sp>
      <p:sp>
        <p:nvSpPr>
          <p:cNvPr id="4" name="Slide Number Placeholder 3">
            <a:extLst>
              <a:ext uri="{FF2B5EF4-FFF2-40B4-BE49-F238E27FC236}">
                <a16:creationId xmlns:a16="http://schemas.microsoft.com/office/drawing/2014/main" id="{50813626-9CE9-8CC6-E39A-8C182F2B0002}"/>
              </a:ext>
            </a:extLst>
          </p:cNvPr>
          <p:cNvSpPr>
            <a:spLocks noGrp="1"/>
          </p:cNvSpPr>
          <p:nvPr>
            <p:ph type="sldNum" sz="quarter" idx="12"/>
          </p:nvPr>
        </p:nvSpPr>
        <p:spPr/>
        <p:txBody>
          <a:bodyPr/>
          <a:lstStyle/>
          <a:p>
            <a:fld id="{5FF01793-B4B6-4D8C-921A-1DD513EF0474}" type="slidenum">
              <a:rPr lang="en-IN" smtClean="0"/>
              <a:pPr/>
              <a:t>55</a:t>
            </a:fld>
            <a:endParaRPr lang="en-IN" dirty="0"/>
          </a:p>
        </p:txBody>
      </p:sp>
      <p:pic>
        <p:nvPicPr>
          <p:cNvPr id="5" name="Picture 4">
            <a:extLst>
              <a:ext uri="{FF2B5EF4-FFF2-40B4-BE49-F238E27FC236}">
                <a16:creationId xmlns:a16="http://schemas.microsoft.com/office/drawing/2014/main" id="{D990C47D-0ACE-9A74-F68E-722AA9C05E11}"/>
              </a:ext>
            </a:extLst>
          </p:cNvPr>
          <p:cNvPicPr>
            <a:picLocks noChangeAspect="1"/>
          </p:cNvPicPr>
          <p:nvPr/>
        </p:nvPicPr>
        <p:blipFill>
          <a:blip r:embed="rId2"/>
          <a:stretch>
            <a:fillRect/>
          </a:stretch>
        </p:blipFill>
        <p:spPr>
          <a:xfrm>
            <a:off x="8409621" y="1983541"/>
            <a:ext cx="2319339" cy="944916"/>
          </a:xfrm>
          <a:prstGeom prst="rect">
            <a:avLst/>
          </a:prstGeom>
        </p:spPr>
      </p:pic>
      <p:pic>
        <p:nvPicPr>
          <p:cNvPr id="7" name="Picture 6">
            <a:extLst>
              <a:ext uri="{FF2B5EF4-FFF2-40B4-BE49-F238E27FC236}">
                <a16:creationId xmlns:a16="http://schemas.microsoft.com/office/drawing/2014/main" id="{48CCA476-F017-4EFC-3CED-973F52F418E1}"/>
              </a:ext>
            </a:extLst>
          </p:cNvPr>
          <p:cNvPicPr>
            <a:picLocks noChangeAspect="1"/>
          </p:cNvPicPr>
          <p:nvPr/>
        </p:nvPicPr>
        <p:blipFill>
          <a:blip r:embed="rId3"/>
          <a:stretch>
            <a:fillRect/>
          </a:stretch>
        </p:blipFill>
        <p:spPr>
          <a:xfrm>
            <a:off x="1608259" y="1511084"/>
            <a:ext cx="5424924" cy="944915"/>
          </a:xfrm>
          <a:prstGeom prst="rect">
            <a:avLst/>
          </a:prstGeom>
        </p:spPr>
      </p:pic>
    </p:spTree>
    <p:extLst>
      <p:ext uri="{BB962C8B-B14F-4D97-AF65-F5344CB8AC3E}">
        <p14:creationId xmlns:p14="http://schemas.microsoft.com/office/powerpoint/2010/main" val="257369515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Contd..</a:t>
            </a:r>
            <a:endParaRPr lang="en-IN" dirty="0"/>
          </a:p>
        </p:txBody>
      </p:sp>
      <p:pic>
        <p:nvPicPr>
          <p:cNvPr id="5" name="Content Placeholder 4"/>
          <p:cNvPicPr>
            <a:picLocks noGrp="1" noChangeAspect="1"/>
          </p:cNvPicPr>
          <p:nvPr>
            <p:ph idx="1"/>
          </p:nvPr>
        </p:nvPicPr>
        <p:blipFill>
          <a:blip r:embed="rId2"/>
          <a:stretch>
            <a:fillRect/>
          </a:stretch>
        </p:blipFill>
        <p:spPr>
          <a:xfrm>
            <a:off x="2321719" y="927463"/>
            <a:ext cx="7553325" cy="5531281"/>
          </a:xfrm>
          <a:prstGeom prst="rect">
            <a:avLst/>
          </a:prstGeom>
        </p:spPr>
      </p:pic>
      <p:sp>
        <p:nvSpPr>
          <p:cNvPr id="4" name="Slide Number Placeholder 3"/>
          <p:cNvSpPr>
            <a:spLocks noGrp="1"/>
          </p:cNvSpPr>
          <p:nvPr>
            <p:ph type="sldNum" sz="quarter" idx="12"/>
          </p:nvPr>
        </p:nvSpPr>
        <p:spPr/>
        <p:txBody>
          <a:bodyPr/>
          <a:lstStyle/>
          <a:p>
            <a:fld id="{5FF01793-B4B6-4D8C-921A-1DD513EF0474}" type="slidenum">
              <a:rPr lang="en-IN" smtClean="0"/>
              <a:pPr/>
              <a:t>56</a:t>
            </a:fld>
            <a:endParaRPr lang="en-IN" dirty="0"/>
          </a:p>
        </p:txBody>
      </p:sp>
    </p:spTree>
    <p:extLst>
      <p:ext uri="{BB962C8B-B14F-4D97-AF65-F5344CB8AC3E}">
        <p14:creationId xmlns:p14="http://schemas.microsoft.com/office/powerpoint/2010/main" val="312407058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Example link budget calculation </a:t>
            </a:r>
          </a:p>
        </p:txBody>
      </p:sp>
      <p:sp>
        <p:nvSpPr>
          <p:cNvPr id="3" name="Content Placeholder 2"/>
          <p:cNvSpPr>
            <a:spLocks noGrp="1"/>
          </p:cNvSpPr>
          <p:nvPr>
            <p:ph idx="1"/>
          </p:nvPr>
        </p:nvSpPr>
        <p:spPr/>
        <p:txBody>
          <a:bodyPr/>
          <a:lstStyle/>
          <a:p>
            <a:r>
              <a:rPr lang="en-US" dirty="0"/>
              <a:t>Let’s estimate the feasibility of a </a:t>
            </a:r>
            <a:r>
              <a:rPr lang="en-US" b="1" dirty="0"/>
              <a:t>5 km </a:t>
            </a:r>
            <a:r>
              <a:rPr lang="en-US" dirty="0"/>
              <a:t>link, with one access point and one client radio. </a:t>
            </a:r>
          </a:p>
          <a:p>
            <a:r>
              <a:rPr lang="en-US" dirty="0"/>
              <a:t>The access point is connected to an antenna with </a:t>
            </a:r>
            <a:r>
              <a:rPr lang="en-US" b="1" dirty="0"/>
              <a:t>10 </a:t>
            </a:r>
            <a:r>
              <a:rPr lang="en-US" b="1" dirty="0" err="1"/>
              <a:t>dBi</a:t>
            </a:r>
            <a:r>
              <a:rPr lang="en-US" b="1" dirty="0"/>
              <a:t> </a:t>
            </a:r>
            <a:r>
              <a:rPr lang="en-US" dirty="0"/>
              <a:t>gain, with a transmitting power of </a:t>
            </a:r>
            <a:r>
              <a:rPr lang="en-US" b="1" dirty="0"/>
              <a:t>20 </a:t>
            </a:r>
            <a:r>
              <a:rPr lang="en-US" b="1" dirty="0" err="1"/>
              <a:t>dBm</a:t>
            </a:r>
            <a:r>
              <a:rPr lang="en-US" b="1" dirty="0"/>
              <a:t> </a:t>
            </a:r>
            <a:r>
              <a:rPr lang="en-US" dirty="0"/>
              <a:t>and a receive sensitivity of </a:t>
            </a:r>
            <a:r>
              <a:rPr lang="en-US" b="1" dirty="0"/>
              <a:t>-89 </a:t>
            </a:r>
            <a:r>
              <a:rPr lang="en-US" b="1" dirty="0" err="1"/>
              <a:t>dBm</a:t>
            </a:r>
            <a:r>
              <a:rPr lang="en-US" dirty="0"/>
              <a:t>. </a:t>
            </a:r>
          </a:p>
          <a:p>
            <a:r>
              <a:rPr lang="en-US" dirty="0"/>
              <a:t>The client is connected to an antenna with </a:t>
            </a:r>
            <a:r>
              <a:rPr lang="en-US" b="1" dirty="0"/>
              <a:t>14 </a:t>
            </a:r>
            <a:r>
              <a:rPr lang="en-US" b="1" dirty="0" err="1"/>
              <a:t>dBi</a:t>
            </a:r>
            <a:r>
              <a:rPr lang="en-US" b="1" dirty="0"/>
              <a:t> </a:t>
            </a:r>
            <a:r>
              <a:rPr lang="en-US" dirty="0"/>
              <a:t>gain, with a transmitting power of </a:t>
            </a:r>
            <a:r>
              <a:rPr lang="en-US" b="1" dirty="0"/>
              <a:t>15 </a:t>
            </a:r>
            <a:r>
              <a:rPr lang="en-US" b="1" dirty="0" err="1"/>
              <a:t>dBm</a:t>
            </a:r>
            <a:r>
              <a:rPr lang="en-US" b="1" dirty="0"/>
              <a:t> </a:t>
            </a:r>
            <a:r>
              <a:rPr lang="en-US" dirty="0"/>
              <a:t>and a receive sensitivity of </a:t>
            </a:r>
            <a:r>
              <a:rPr lang="en-US" b="1" dirty="0"/>
              <a:t>-82 </a:t>
            </a:r>
            <a:r>
              <a:rPr lang="en-US" b="1" dirty="0" err="1"/>
              <a:t>dBm</a:t>
            </a:r>
            <a:r>
              <a:rPr lang="en-US" dirty="0"/>
              <a:t>. </a:t>
            </a:r>
          </a:p>
          <a:p>
            <a:r>
              <a:rPr lang="en-US" dirty="0"/>
              <a:t>The cables in both systems are short, with a loss of </a:t>
            </a:r>
            <a:r>
              <a:rPr lang="en-US" b="1" dirty="0"/>
              <a:t>2dB </a:t>
            </a:r>
            <a:r>
              <a:rPr lang="en-US" dirty="0"/>
              <a:t>at each side at the 2.4 GHz frequency of operation. </a:t>
            </a:r>
            <a:endParaRPr lang="en-IN" dirty="0"/>
          </a:p>
        </p:txBody>
      </p:sp>
      <p:sp>
        <p:nvSpPr>
          <p:cNvPr id="4" name="Slide Number Placeholder 3"/>
          <p:cNvSpPr>
            <a:spLocks noGrp="1"/>
          </p:cNvSpPr>
          <p:nvPr>
            <p:ph type="sldNum" sz="quarter" idx="12"/>
          </p:nvPr>
        </p:nvSpPr>
        <p:spPr/>
        <p:txBody>
          <a:bodyPr/>
          <a:lstStyle/>
          <a:p>
            <a:fld id="{5FF01793-B4B6-4D8C-921A-1DD513EF0474}" type="slidenum">
              <a:rPr lang="en-IN" smtClean="0"/>
              <a:pPr/>
              <a:t>57</a:t>
            </a:fld>
            <a:endParaRPr lang="en-IN" dirty="0"/>
          </a:p>
        </p:txBody>
      </p:sp>
    </p:spTree>
    <p:extLst>
      <p:ext uri="{BB962C8B-B14F-4D97-AF65-F5344CB8AC3E}">
        <p14:creationId xmlns:p14="http://schemas.microsoft.com/office/powerpoint/2010/main" val="194952994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1686" y="220487"/>
            <a:ext cx="11425210" cy="590882"/>
          </a:xfrm>
        </p:spPr>
        <p:txBody>
          <a:bodyPr/>
          <a:lstStyle/>
          <a:p>
            <a:r>
              <a:rPr lang="en-US" dirty="0"/>
              <a:t>Link budget: AP to Client link </a:t>
            </a:r>
            <a:endParaRPr lang="en-IN" dirty="0"/>
          </a:p>
        </p:txBody>
      </p:sp>
      <p:pic>
        <p:nvPicPr>
          <p:cNvPr id="5" name="Content Placeholder 4"/>
          <p:cNvPicPr>
            <a:picLocks noGrp="1" noChangeAspect="1"/>
          </p:cNvPicPr>
          <p:nvPr>
            <p:ph idx="1"/>
          </p:nvPr>
        </p:nvPicPr>
        <p:blipFill>
          <a:blip r:embed="rId2"/>
          <a:stretch>
            <a:fillRect/>
          </a:stretch>
        </p:blipFill>
        <p:spPr>
          <a:xfrm>
            <a:off x="281686" y="911941"/>
            <a:ext cx="6798383" cy="5671187"/>
          </a:xfrm>
          <a:prstGeom prst="rect">
            <a:avLst/>
          </a:prstGeom>
        </p:spPr>
      </p:pic>
      <p:sp>
        <p:nvSpPr>
          <p:cNvPr id="4" name="Slide Number Placeholder 3"/>
          <p:cNvSpPr>
            <a:spLocks noGrp="1"/>
          </p:cNvSpPr>
          <p:nvPr>
            <p:ph type="sldNum" sz="quarter" idx="12"/>
          </p:nvPr>
        </p:nvSpPr>
        <p:spPr/>
        <p:txBody>
          <a:bodyPr/>
          <a:lstStyle/>
          <a:p>
            <a:fld id="{5FF01793-B4B6-4D8C-921A-1DD513EF0474}" type="slidenum">
              <a:rPr lang="en-IN" smtClean="0"/>
              <a:pPr/>
              <a:t>58</a:t>
            </a:fld>
            <a:endParaRPr lang="en-IN" dirty="0"/>
          </a:p>
        </p:txBody>
      </p:sp>
      <p:pic>
        <p:nvPicPr>
          <p:cNvPr id="6" name="Picture 5"/>
          <p:cNvPicPr>
            <a:picLocks noChangeAspect="1"/>
          </p:cNvPicPr>
          <p:nvPr/>
        </p:nvPicPr>
        <p:blipFill>
          <a:blip r:embed="rId3"/>
          <a:stretch>
            <a:fillRect/>
          </a:stretch>
        </p:blipFill>
        <p:spPr>
          <a:xfrm>
            <a:off x="7401596" y="1005841"/>
            <a:ext cx="4305300" cy="4436584"/>
          </a:xfrm>
          <a:prstGeom prst="rect">
            <a:avLst/>
          </a:prstGeom>
        </p:spPr>
      </p:pic>
    </p:spTree>
    <p:extLst>
      <p:ext uri="{BB962C8B-B14F-4D97-AF65-F5344CB8AC3E}">
        <p14:creationId xmlns:p14="http://schemas.microsoft.com/office/powerpoint/2010/main" val="126129591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Opposite direction: Client to AP </a:t>
            </a:r>
          </a:p>
        </p:txBody>
      </p:sp>
      <p:pic>
        <p:nvPicPr>
          <p:cNvPr id="5" name="Content Placeholder 4"/>
          <p:cNvPicPr>
            <a:picLocks noGrp="1" noChangeAspect="1"/>
          </p:cNvPicPr>
          <p:nvPr>
            <p:ph idx="1"/>
          </p:nvPr>
        </p:nvPicPr>
        <p:blipFill>
          <a:blip r:embed="rId2"/>
          <a:stretch>
            <a:fillRect/>
          </a:stretch>
        </p:blipFill>
        <p:spPr>
          <a:xfrm>
            <a:off x="1201783" y="953589"/>
            <a:ext cx="9209314" cy="5629539"/>
          </a:xfrm>
          <a:prstGeom prst="rect">
            <a:avLst/>
          </a:prstGeom>
        </p:spPr>
      </p:pic>
      <p:sp>
        <p:nvSpPr>
          <p:cNvPr id="4" name="Slide Number Placeholder 3"/>
          <p:cNvSpPr>
            <a:spLocks noGrp="1"/>
          </p:cNvSpPr>
          <p:nvPr>
            <p:ph type="sldNum" sz="quarter" idx="12"/>
          </p:nvPr>
        </p:nvSpPr>
        <p:spPr/>
        <p:txBody>
          <a:bodyPr/>
          <a:lstStyle/>
          <a:p>
            <a:fld id="{5FF01793-B4B6-4D8C-921A-1DD513EF0474}" type="slidenum">
              <a:rPr lang="en-IN" smtClean="0"/>
              <a:pPr/>
              <a:t>59</a:t>
            </a:fld>
            <a:endParaRPr lang="en-IN" dirty="0"/>
          </a:p>
        </p:txBody>
      </p:sp>
    </p:spTree>
    <p:extLst>
      <p:ext uri="{BB962C8B-B14F-4D97-AF65-F5344CB8AC3E}">
        <p14:creationId xmlns:p14="http://schemas.microsoft.com/office/powerpoint/2010/main" val="40307678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Difference between Wired and Wireless Networks</a:t>
            </a:r>
            <a:endParaRPr lang="en-IN" dirty="0"/>
          </a:p>
        </p:txBody>
      </p:sp>
      <p:sp>
        <p:nvSpPr>
          <p:cNvPr id="2" name="Slide Number Placeholder 1"/>
          <p:cNvSpPr>
            <a:spLocks noGrp="1"/>
          </p:cNvSpPr>
          <p:nvPr>
            <p:ph type="sldNum" sz="quarter" idx="12"/>
          </p:nvPr>
        </p:nvSpPr>
        <p:spPr/>
        <p:txBody>
          <a:bodyPr/>
          <a:lstStyle/>
          <a:p>
            <a:fld id="{5FF01793-B4B6-4D8C-921A-1DD513EF0474}" type="slidenum">
              <a:rPr lang="en-IN" smtClean="0"/>
              <a:t>6</a:t>
            </a:fld>
            <a:endParaRPr lang="en-IN"/>
          </a:p>
        </p:txBody>
      </p:sp>
      <p:pic>
        <p:nvPicPr>
          <p:cNvPr id="3" name="Picture 2"/>
          <p:cNvPicPr>
            <a:picLocks noChangeAspect="1"/>
          </p:cNvPicPr>
          <p:nvPr/>
        </p:nvPicPr>
        <p:blipFill>
          <a:blip r:embed="rId2"/>
          <a:stretch>
            <a:fillRect/>
          </a:stretch>
        </p:blipFill>
        <p:spPr>
          <a:xfrm>
            <a:off x="1476103" y="862149"/>
            <a:ext cx="8725987" cy="5924760"/>
          </a:xfrm>
          <a:prstGeom prst="rect">
            <a:avLst/>
          </a:prstGeom>
        </p:spPr>
      </p:pic>
    </p:spTree>
    <p:extLst>
      <p:ext uri="{BB962C8B-B14F-4D97-AF65-F5344CB8AC3E}">
        <p14:creationId xmlns:p14="http://schemas.microsoft.com/office/powerpoint/2010/main" val="35730857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Contd..</a:t>
            </a:r>
            <a:endParaRPr lang="en-IN" dirty="0"/>
          </a:p>
        </p:txBody>
      </p:sp>
      <p:pic>
        <p:nvPicPr>
          <p:cNvPr id="5" name="Content Placeholder 4"/>
          <p:cNvPicPr>
            <a:picLocks noGrp="1" noChangeAspect="1"/>
          </p:cNvPicPr>
          <p:nvPr>
            <p:ph idx="1"/>
          </p:nvPr>
        </p:nvPicPr>
        <p:blipFill>
          <a:blip r:embed="rId2"/>
          <a:stretch>
            <a:fillRect/>
          </a:stretch>
        </p:blipFill>
        <p:spPr>
          <a:xfrm>
            <a:off x="3817144" y="1449978"/>
            <a:ext cx="5601176" cy="4833256"/>
          </a:xfrm>
          <a:prstGeom prst="rect">
            <a:avLst/>
          </a:prstGeom>
        </p:spPr>
      </p:pic>
      <p:sp>
        <p:nvSpPr>
          <p:cNvPr id="4" name="Slide Number Placeholder 3"/>
          <p:cNvSpPr>
            <a:spLocks noGrp="1"/>
          </p:cNvSpPr>
          <p:nvPr>
            <p:ph type="sldNum" sz="quarter" idx="12"/>
          </p:nvPr>
        </p:nvSpPr>
        <p:spPr/>
        <p:txBody>
          <a:bodyPr/>
          <a:lstStyle/>
          <a:p>
            <a:fld id="{5FF01793-B4B6-4D8C-921A-1DD513EF0474}" type="slidenum">
              <a:rPr lang="en-IN" smtClean="0"/>
              <a:pPr/>
              <a:t>60</a:t>
            </a:fld>
            <a:endParaRPr lang="en-IN" dirty="0"/>
          </a:p>
        </p:txBody>
      </p:sp>
    </p:spTree>
    <p:extLst>
      <p:ext uri="{BB962C8B-B14F-4D97-AF65-F5344CB8AC3E}">
        <p14:creationId xmlns:p14="http://schemas.microsoft.com/office/powerpoint/2010/main" val="202281480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0D9139-FC31-782A-CDB6-2E6F65A7B0DE}"/>
              </a:ext>
            </a:extLst>
          </p:cNvPr>
          <p:cNvSpPr>
            <a:spLocks noGrp="1"/>
          </p:cNvSpPr>
          <p:nvPr>
            <p:ph type="title"/>
          </p:nvPr>
        </p:nvSpPr>
        <p:spPr/>
        <p:txBody>
          <a:bodyPr/>
          <a:lstStyle/>
          <a:p>
            <a:r>
              <a:rPr lang="en-US" dirty="0"/>
              <a:t>Example 1</a:t>
            </a:r>
            <a:endParaRPr lang="en-GB" dirty="0"/>
          </a:p>
        </p:txBody>
      </p:sp>
      <p:sp>
        <p:nvSpPr>
          <p:cNvPr id="3" name="Content Placeholder 2">
            <a:extLst>
              <a:ext uri="{FF2B5EF4-FFF2-40B4-BE49-F238E27FC236}">
                <a16:creationId xmlns:a16="http://schemas.microsoft.com/office/drawing/2014/main" id="{DA28BB86-83A8-948B-F33C-885CF7D8EABF}"/>
              </a:ext>
            </a:extLst>
          </p:cNvPr>
          <p:cNvSpPr>
            <a:spLocks noGrp="1"/>
          </p:cNvSpPr>
          <p:nvPr>
            <p:ph idx="1"/>
          </p:nvPr>
        </p:nvSpPr>
        <p:spPr/>
        <p:txBody>
          <a:bodyPr>
            <a:normAutofit/>
          </a:bodyPr>
          <a:lstStyle/>
          <a:p>
            <a:pPr algn="l"/>
            <a:r>
              <a:rPr lang="en-US" b="0" i="0" u="none" strike="noStrike" baseline="0" dirty="0"/>
              <a:t>Consider the downlink of a GSM system (see also Chapter 24). The carrier frequency is 950MHz and the RX sensitivity is (according to GSM specifications) −102 dBm. The output power of the TX amplifier is 30 W. The antenna gain of the TX antenna is 10 dB and the aggregate attenuation of connectors, combiners, etc. is 5 </a:t>
            </a:r>
            <a:r>
              <a:rPr lang="en-US" b="0" i="0" u="none" strike="noStrike" baseline="0" dirty="0" err="1"/>
              <a:t>dB.</a:t>
            </a:r>
            <a:r>
              <a:rPr lang="en-US" b="0" i="0" u="none" strike="noStrike" baseline="0" dirty="0"/>
              <a:t> The fading margin is 12 dB and the breakpoint </a:t>
            </a:r>
            <a:r>
              <a:rPr lang="en-US" b="0" i="1" u="none" strike="noStrike" baseline="0" dirty="0" err="1"/>
              <a:t>d</a:t>
            </a:r>
            <a:r>
              <a:rPr lang="en-US" b="0" i="0" u="none" strike="noStrike" baseline="0" dirty="0" err="1"/>
              <a:t>break</a:t>
            </a:r>
            <a:r>
              <a:rPr lang="en-US" b="0" i="0" u="none" strike="noStrike" baseline="0" dirty="0"/>
              <a:t> is at a distance of 100 m. What distance can be covered?</a:t>
            </a:r>
          </a:p>
          <a:p>
            <a:pPr algn="l"/>
            <a:r>
              <a:rPr lang="en-GB" dirty="0"/>
              <a:t>Fading margin =</a:t>
            </a:r>
          </a:p>
          <a:p>
            <a:pPr marL="0" indent="0" algn="l">
              <a:buNone/>
            </a:pPr>
            <a:r>
              <a:rPr lang="en-GB" dirty="0"/>
              <a:t>                        </a:t>
            </a:r>
            <a:r>
              <a:rPr lang="en-GB" dirty="0" err="1"/>
              <a:t>P</a:t>
            </a:r>
            <a:r>
              <a:rPr lang="en-GB" baseline="-25000" dirty="0" err="1"/>
              <a:t>Rx</a:t>
            </a:r>
            <a:r>
              <a:rPr lang="en-GB" dirty="0"/>
              <a:t> -Rx sensitivity </a:t>
            </a:r>
          </a:p>
        </p:txBody>
      </p:sp>
      <p:sp>
        <p:nvSpPr>
          <p:cNvPr id="4" name="Slide Number Placeholder 3">
            <a:extLst>
              <a:ext uri="{FF2B5EF4-FFF2-40B4-BE49-F238E27FC236}">
                <a16:creationId xmlns:a16="http://schemas.microsoft.com/office/drawing/2014/main" id="{164373D8-0EC6-B555-7761-F7E18E68F6C8}"/>
              </a:ext>
            </a:extLst>
          </p:cNvPr>
          <p:cNvSpPr>
            <a:spLocks noGrp="1"/>
          </p:cNvSpPr>
          <p:nvPr>
            <p:ph type="sldNum" sz="quarter" idx="12"/>
          </p:nvPr>
        </p:nvSpPr>
        <p:spPr/>
        <p:txBody>
          <a:bodyPr/>
          <a:lstStyle/>
          <a:p>
            <a:fld id="{5FF01793-B4B6-4D8C-921A-1DD513EF0474}" type="slidenum">
              <a:rPr lang="en-IN" smtClean="0"/>
              <a:pPr/>
              <a:t>61</a:t>
            </a:fld>
            <a:endParaRPr lang="en-IN" dirty="0"/>
          </a:p>
        </p:txBody>
      </p:sp>
      <p:pic>
        <p:nvPicPr>
          <p:cNvPr id="6" name="Picture 5">
            <a:extLst>
              <a:ext uri="{FF2B5EF4-FFF2-40B4-BE49-F238E27FC236}">
                <a16:creationId xmlns:a16="http://schemas.microsoft.com/office/drawing/2014/main" id="{283E1014-088B-C363-EC2A-8A9C6A3A05B9}"/>
              </a:ext>
            </a:extLst>
          </p:cNvPr>
          <p:cNvPicPr>
            <a:picLocks noChangeAspect="1"/>
          </p:cNvPicPr>
          <p:nvPr/>
        </p:nvPicPr>
        <p:blipFill>
          <a:blip r:embed="rId2"/>
          <a:stretch>
            <a:fillRect/>
          </a:stretch>
        </p:blipFill>
        <p:spPr>
          <a:xfrm>
            <a:off x="4694956" y="3097648"/>
            <a:ext cx="7011940" cy="3343812"/>
          </a:xfrm>
          <a:prstGeom prst="rect">
            <a:avLst/>
          </a:prstGeom>
        </p:spPr>
      </p:pic>
    </p:spTree>
    <p:extLst>
      <p:ext uri="{BB962C8B-B14F-4D97-AF65-F5344CB8AC3E}">
        <p14:creationId xmlns:p14="http://schemas.microsoft.com/office/powerpoint/2010/main" val="384119295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25B7D6-4E08-7C79-5C72-9206DD8231BF}"/>
              </a:ext>
            </a:extLst>
          </p:cNvPr>
          <p:cNvSpPr>
            <a:spLocks noGrp="1"/>
          </p:cNvSpPr>
          <p:nvPr>
            <p:ph type="title"/>
          </p:nvPr>
        </p:nvSpPr>
        <p:spPr/>
        <p:txBody>
          <a:bodyPr/>
          <a:lstStyle/>
          <a:p>
            <a:r>
              <a:rPr lang="en-US" dirty="0"/>
              <a:t>Contd..</a:t>
            </a:r>
            <a:endParaRPr lang="en-GB" dirty="0"/>
          </a:p>
        </p:txBody>
      </p:sp>
      <p:pic>
        <p:nvPicPr>
          <p:cNvPr id="6" name="Content Placeholder 5" descr="A close-up of a paper with math equations&#10;&#10;Description automatically generated">
            <a:extLst>
              <a:ext uri="{FF2B5EF4-FFF2-40B4-BE49-F238E27FC236}">
                <a16:creationId xmlns:a16="http://schemas.microsoft.com/office/drawing/2014/main" id="{4617428F-D217-0776-8B3A-99C6B0B41A38}"/>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771336" y="112542"/>
            <a:ext cx="5809956" cy="6745458"/>
          </a:xfrm>
        </p:spPr>
      </p:pic>
      <p:sp>
        <p:nvSpPr>
          <p:cNvPr id="4" name="Slide Number Placeholder 3">
            <a:extLst>
              <a:ext uri="{FF2B5EF4-FFF2-40B4-BE49-F238E27FC236}">
                <a16:creationId xmlns:a16="http://schemas.microsoft.com/office/drawing/2014/main" id="{13E7BE97-0862-A5D2-6F7D-44B1FCADDDC8}"/>
              </a:ext>
            </a:extLst>
          </p:cNvPr>
          <p:cNvSpPr>
            <a:spLocks noGrp="1"/>
          </p:cNvSpPr>
          <p:nvPr>
            <p:ph type="sldNum" sz="quarter" idx="12"/>
          </p:nvPr>
        </p:nvSpPr>
        <p:spPr/>
        <p:txBody>
          <a:bodyPr/>
          <a:lstStyle/>
          <a:p>
            <a:fld id="{5FF01793-B4B6-4D8C-921A-1DD513EF0474}" type="slidenum">
              <a:rPr lang="en-IN" smtClean="0"/>
              <a:pPr/>
              <a:t>62</a:t>
            </a:fld>
            <a:endParaRPr lang="en-IN" dirty="0"/>
          </a:p>
        </p:txBody>
      </p:sp>
    </p:spTree>
    <p:extLst>
      <p:ext uri="{BB962C8B-B14F-4D97-AF65-F5344CB8AC3E}">
        <p14:creationId xmlns:p14="http://schemas.microsoft.com/office/powerpoint/2010/main" val="67372477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50B01-C66B-967B-47BC-C4CB6AA054FA}"/>
              </a:ext>
            </a:extLst>
          </p:cNvPr>
          <p:cNvSpPr>
            <a:spLocks noGrp="1"/>
          </p:cNvSpPr>
          <p:nvPr>
            <p:ph type="title"/>
          </p:nvPr>
        </p:nvSpPr>
        <p:spPr/>
        <p:txBody>
          <a:bodyPr/>
          <a:lstStyle/>
          <a:p>
            <a:r>
              <a:rPr lang="en-US" dirty="0"/>
              <a:t>Contd..</a:t>
            </a:r>
            <a:endParaRPr lang="en-GB" dirty="0"/>
          </a:p>
        </p:txBody>
      </p:sp>
      <p:sp>
        <p:nvSpPr>
          <p:cNvPr id="3" name="Content Placeholder 2">
            <a:extLst>
              <a:ext uri="{FF2B5EF4-FFF2-40B4-BE49-F238E27FC236}">
                <a16:creationId xmlns:a16="http://schemas.microsoft.com/office/drawing/2014/main" id="{9C633088-9362-2546-B514-2B9B4FF35579}"/>
              </a:ext>
            </a:extLst>
          </p:cNvPr>
          <p:cNvSpPr>
            <a:spLocks noGrp="1"/>
          </p:cNvSpPr>
          <p:nvPr>
            <p:ph idx="1"/>
          </p:nvPr>
        </p:nvSpPr>
        <p:spPr/>
        <p:txBody>
          <a:bodyPr/>
          <a:lstStyle/>
          <a:p>
            <a:r>
              <a:rPr lang="en-US" dirty="0"/>
              <a:t>For distances d &lt; </a:t>
            </a:r>
            <a:r>
              <a:rPr lang="en-US" dirty="0" err="1"/>
              <a:t>dbreak</a:t>
            </a:r>
            <a:r>
              <a:rPr lang="en-US" dirty="0"/>
              <a:t>, the received power is proportional to d</a:t>
            </a:r>
            <a:r>
              <a:rPr lang="en-US" baseline="30000" dirty="0"/>
              <a:t>−2</a:t>
            </a:r>
            <a:r>
              <a:rPr lang="en-US" dirty="0"/>
              <a:t>, according to Eq. (3.1). Beyond that point, the power is proportional to d</a:t>
            </a:r>
            <a:r>
              <a:rPr lang="en-US" baseline="30000" dirty="0"/>
              <a:t>−n</a:t>
            </a:r>
            <a:r>
              <a:rPr lang="en-US" dirty="0"/>
              <a:t>, where n typically lies between 3.5 and 4.5. The received power is thus </a:t>
            </a:r>
            <a:endParaRPr lang="en-GB" dirty="0"/>
          </a:p>
        </p:txBody>
      </p:sp>
      <p:sp>
        <p:nvSpPr>
          <p:cNvPr id="4" name="Slide Number Placeholder 3">
            <a:extLst>
              <a:ext uri="{FF2B5EF4-FFF2-40B4-BE49-F238E27FC236}">
                <a16:creationId xmlns:a16="http://schemas.microsoft.com/office/drawing/2014/main" id="{67F5DFB5-3628-B582-A192-D22B9AA6C86D}"/>
              </a:ext>
            </a:extLst>
          </p:cNvPr>
          <p:cNvSpPr>
            <a:spLocks noGrp="1"/>
          </p:cNvSpPr>
          <p:nvPr>
            <p:ph type="sldNum" sz="quarter" idx="12"/>
          </p:nvPr>
        </p:nvSpPr>
        <p:spPr/>
        <p:txBody>
          <a:bodyPr/>
          <a:lstStyle/>
          <a:p>
            <a:fld id="{5FF01793-B4B6-4D8C-921A-1DD513EF0474}" type="slidenum">
              <a:rPr lang="en-IN" smtClean="0"/>
              <a:pPr/>
              <a:t>63</a:t>
            </a:fld>
            <a:endParaRPr lang="en-IN" dirty="0"/>
          </a:p>
        </p:txBody>
      </p:sp>
      <p:pic>
        <p:nvPicPr>
          <p:cNvPr id="6" name="Picture 5">
            <a:extLst>
              <a:ext uri="{FF2B5EF4-FFF2-40B4-BE49-F238E27FC236}">
                <a16:creationId xmlns:a16="http://schemas.microsoft.com/office/drawing/2014/main" id="{A55126FA-9773-821A-B3FB-991FC2C061A6}"/>
              </a:ext>
            </a:extLst>
          </p:cNvPr>
          <p:cNvPicPr>
            <a:picLocks noChangeAspect="1"/>
          </p:cNvPicPr>
          <p:nvPr/>
        </p:nvPicPr>
        <p:blipFill>
          <a:blip r:embed="rId2"/>
          <a:stretch>
            <a:fillRect/>
          </a:stretch>
        </p:blipFill>
        <p:spPr>
          <a:xfrm>
            <a:off x="1221623" y="2700150"/>
            <a:ext cx="9748753" cy="3882978"/>
          </a:xfrm>
          <a:prstGeom prst="rect">
            <a:avLst/>
          </a:prstGeom>
        </p:spPr>
      </p:pic>
      <p:pic>
        <p:nvPicPr>
          <p:cNvPr id="8" name="Picture 7">
            <a:extLst>
              <a:ext uri="{FF2B5EF4-FFF2-40B4-BE49-F238E27FC236}">
                <a16:creationId xmlns:a16="http://schemas.microsoft.com/office/drawing/2014/main" id="{FA036857-18D5-BFE0-5F1D-99F7059AF935}"/>
              </a:ext>
            </a:extLst>
          </p:cNvPr>
          <p:cNvPicPr>
            <a:picLocks noChangeAspect="1"/>
          </p:cNvPicPr>
          <p:nvPr/>
        </p:nvPicPr>
        <p:blipFill>
          <a:blip r:embed="rId3"/>
          <a:stretch>
            <a:fillRect/>
          </a:stretch>
        </p:blipFill>
        <p:spPr>
          <a:xfrm>
            <a:off x="4695825" y="1814929"/>
            <a:ext cx="3951748" cy="629189"/>
          </a:xfrm>
          <a:prstGeom prst="rect">
            <a:avLst/>
          </a:prstGeom>
        </p:spPr>
      </p:pic>
    </p:spTree>
    <p:extLst>
      <p:ext uri="{BB962C8B-B14F-4D97-AF65-F5344CB8AC3E}">
        <p14:creationId xmlns:p14="http://schemas.microsoft.com/office/powerpoint/2010/main" val="42415662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9D1F90-A542-C3B2-CD65-674E03FDCF1B}"/>
              </a:ext>
            </a:extLst>
          </p:cNvPr>
          <p:cNvSpPr>
            <a:spLocks noGrp="1"/>
          </p:cNvSpPr>
          <p:nvPr>
            <p:ph type="title"/>
          </p:nvPr>
        </p:nvSpPr>
        <p:spPr/>
        <p:txBody>
          <a:bodyPr/>
          <a:lstStyle/>
          <a:p>
            <a:r>
              <a:rPr lang="en-US"/>
              <a:t> </a:t>
            </a:r>
            <a:endParaRPr lang="en-GB"/>
          </a:p>
        </p:txBody>
      </p:sp>
      <p:pic>
        <p:nvPicPr>
          <p:cNvPr id="6" name="Content Placeholder 5" descr="A close-up of a piece of paper&#10;&#10;Description automatically generated">
            <a:extLst>
              <a:ext uri="{FF2B5EF4-FFF2-40B4-BE49-F238E27FC236}">
                <a16:creationId xmlns:a16="http://schemas.microsoft.com/office/drawing/2014/main" id="{98B730AC-73F4-0345-AE4E-4D76BC592D00}"/>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464905" y="0"/>
            <a:ext cx="5343212" cy="6839160"/>
          </a:xfrm>
        </p:spPr>
      </p:pic>
      <p:sp>
        <p:nvSpPr>
          <p:cNvPr id="4" name="Slide Number Placeholder 3">
            <a:extLst>
              <a:ext uri="{FF2B5EF4-FFF2-40B4-BE49-F238E27FC236}">
                <a16:creationId xmlns:a16="http://schemas.microsoft.com/office/drawing/2014/main" id="{20FDE806-BF69-A198-E46A-4FEB23A355D7}"/>
              </a:ext>
            </a:extLst>
          </p:cNvPr>
          <p:cNvSpPr>
            <a:spLocks noGrp="1"/>
          </p:cNvSpPr>
          <p:nvPr>
            <p:ph type="sldNum" sz="quarter" idx="12"/>
          </p:nvPr>
        </p:nvSpPr>
        <p:spPr/>
        <p:txBody>
          <a:bodyPr/>
          <a:lstStyle/>
          <a:p>
            <a:fld id="{5FF01793-B4B6-4D8C-921A-1DD513EF0474}" type="slidenum">
              <a:rPr lang="en-IN" smtClean="0"/>
              <a:pPr/>
              <a:t>64</a:t>
            </a:fld>
            <a:endParaRPr lang="en-IN" dirty="0"/>
          </a:p>
        </p:txBody>
      </p:sp>
    </p:spTree>
    <p:extLst>
      <p:ext uri="{BB962C8B-B14F-4D97-AF65-F5344CB8AC3E}">
        <p14:creationId xmlns:p14="http://schemas.microsoft.com/office/powerpoint/2010/main" val="38627998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9256C-D65A-AD04-1B64-027590E285D7}"/>
              </a:ext>
            </a:extLst>
          </p:cNvPr>
          <p:cNvSpPr>
            <a:spLocks noGrp="1"/>
          </p:cNvSpPr>
          <p:nvPr>
            <p:ph type="title"/>
          </p:nvPr>
        </p:nvSpPr>
        <p:spPr/>
        <p:txBody>
          <a:bodyPr/>
          <a:lstStyle/>
          <a:p>
            <a:r>
              <a:rPr lang="en-US" dirty="0"/>
              <a:t>Contd..</a:t>
            </a:r>
            <a:endParaRPr lang="en-GB" dirty="0"/>
          </a:p>
        </p:txBody>
      </p:sp>
      <p:sp>
        <p:nvSpPr>
          <p:cNvPr id="4" name="Slide Number Placeholder 3">
            <a:extLst>
              <a:ext uri="{FF2B5EF4-FFF2-40B4-BE49-F238E27FC236}">
                <a16:creationId xmlns:a16="http://schemas.microsoft.com/office/drawing/2014/main" id="{377079AE-8C74-3342-B5D9-F2AECDBDBCE5}"/>
              </a:ext>
            </a:extLst>
          </p:cNvPr>
          <p:cNvSpPr>
            <a:spLocks noGrp="1"/>
          </p:cNvSpPr>
          <p:nvPr>
            <p:ph type="sldNum" sz="quarter" idx="12"/>
          </p:nvPr>
        </p:nvSpPr>
        <p:spPr/>
        <p:txBody>
          <a:bodyPr/>
          <a:lstStyle/>
          <a:p>
            <a:fld id="{5FF01793-B4B6-4D8C-921A-1DD513EF0474}" type="slidenum">
              <a:rPr lang="en-IN" smtClean="0"/>
              <a:pPr/>
              <a:t>65</a:t>
            </a:fld>
            <a:endParaRPr lang="en-IN" dirty="0"/>
          </a:p>
        </p:txBody>
      </p:sp>
      <p:sp>
        <p:nvSpPr>
          <p:cNvPr id="8" name="Content Placeholder 7">
            <a:extLst>
              <a:ext uri="{FF2B5EF4-FFF2-40B4-BE49-F238E27FC236}">
                <a16:creationId xmlns:a16="http://schemas.microsoft.com/office/drawing/2014/main" id="{6B88F3ED-BBF9-2480-96E8-9FED59970FEA}"/>
              </a:ext>
            </a:extLst>
          </p:cNvPr>
          <p:cNvSpPr>
            <a:spLocks noGrp="1"/>
          </p:cNvSpPr>
          <p:nvPr>
            <p:ph idx="1"/>
          </p:nvPr>
        </p:nvSpPr>
        <p:spPr/>
        <p:txBody>
          <a:bodyPr>
            <a:normAutofit/>
          </a:bodyPr>
          <a:lstStyle/>
          <a:p>
            <a:pPr marL="0" indent="0" algn="l">
              <a:buNone/>
            </a:pPr>
            <a:r>
              <a:rPr lang="en-US" b="0" i="0" u="none" strike="noStrike" baseline="0" dirty="0"/>
              <a:t>Consider a mobile radio system at 900-MHz carrier frequency, and with 25-kHz bandwidth, that is affected only by thermal noise (temperature of the environment </a:t>
            </a:r>
            <a:r>
              <a:rPr lang="en-US" b="0" i="1" u="none" strike="noStrike" baseline="0" dirty="0" err="1"/>
              <a:t>T</a:t>
            </a:r>
            <a:r>
              <a:rPr lang="en-US" b="0" i="0" u="none" strike="noStrike" baseline="0" dirty="0" err="1"/>
              <a:t>e</a:t>
            </a:r>
            <a:r>
              <a:rPr lang="en-US" b="0" i="0" u="none" strike="noStrike" baseline="0" dirty="0"/>
              <a:t> = 300K). Antenna gains at the TX and RX sides are 8 dB and −2dB, respectively. Losses in cables, combiners, etc. at the TX are 2 </a:t>
            </a:r>
            <a:r>
              <a:rPr lang="en-US" b="0" i="0" u="none" strike="noStrike" baseline="0" dirty="0" err="1"/>
              <a:t>dB.</a:t>
            </a:r>
            <a:r>
              <a:rPr lang="en-US" b="0" i="0" u="none" strike="noStrike" baseline="0" dirty="0"/>
              <a:t> The noise figure of the RX is 7 dB and the 3-dB bandwidth of the signal is 25 kHz. The required operating SNR is 18 dB and the desired range of coverage is 2 km. The breakpoint is at 10-m distance; beyond that point, the path loss exponent is 3.8, and the fading margin is 10 </a:t>
            </a:r>
            <a:r>
              <a:rPr lang="en-US" b="0" i="0" u="none" strike="noStrike" baseline="0" dirty="0" err="1"/>
              <a:t>dB.</a:t>
            </a:r>
            <a:r>
              <a:rPr lang="en-US" b="0" i="0" u="none" strike="noStrike" baseline="0" dirty="0"/>
              <a:t> What is the minimum TX power?</a:t>
            </a:r>
          </a:p>
          <a:p>
            <a:pPr marL="0" indent="0" algn="l">
              <a:buNone/>
            </a:pPr>
            <a:endParaRPr lang="en-US" dirty="0"/>
          </a:p>
          <a:p>
            <a:pPr marL="0" indent="0" algn="l">
              <a:buNone/>
            </a:pPr>
            <a:endParaRPr lang="en-US" b="0" i="0" u="none" strike="noStrike" baseline="0" dirty="0"/>
          </a:p>
          <a:p>
            <a:pPr marL="0" indent="0" algn="l">
              <a:buNone/>
            </a:pPr>
            <a:endParaRPr lang="en-US" dirty="0"/>
          </a:p>
          <a:p>
            <a:pPr marL="0" indent="0" algn="l">
              <a:buNone/>
            </a:pPr>
            <a:endParaRPr lang="en-US" b="0" i="0" u="none" strike="noStrike" baseline="0" dirty="0"/>
          </a:p>
          <a:p>
            <a:pPr marL="0" indent="0" algn="l">
              <a:buNone/>
            </a:pPr>
            <a:r>
              <a:rPr lang="en-US" dirty="0"/>
              <a:t>Thermal noise power =                                = -174 + 44 </a:t>
            </a:r>
            <a:r>
              <a:rPr lang="en-US"/>
              <a:t>= -130</a:t>
            </a:r>
            <a:endParaRPr lang="en-US" b="0" i="0" u="none" strike="noStrike" baseline="0" dirty="0"/>
          </a:p>
          <a:p>
            <a:pPr marL="0" indent="0" algn="l">
              <a:buNone/>
            </a:pPr>
            <a:endParaRPr lang="en-GB" dirty="0"/>
          </a:p>
        </p:txBody>
      </p:sp>
      <p:pic>
        <p:nvPicPr>
          <p:cNvPr id="10" name="Picture 9">
            <a:extLst>
              <a:ext uri="{FF2B5EF4-FFF2-40B4-BE49-F238E27FC236}">
                <a16:creationId xmlns:a16="http://schemas.microsoft.com/office/drawing/2014/main" id="{812EE610-93D3-A6FF-288F-6386ED632F2B}"/>
              </a:ext>
            </a:extLst>
          </p:cNvPr>
          <p:cNvPicPr>
            <a:picLocks noChangeAspect="1"/>
          </p:cNvPicPr>
          <p:nvPr/>
        </p:nvPicPr>
        <p:blipFill>
          <a:blip r:embed="rId2"/>
          <a:stretch>
            <a:fillRect/>
          </a:stretch>
        </p:blipFill>
        <p:spPr>
          <a:xfrm>
            <a:off x="411438" y="3768081"/>
            <a:ext cx="8974936" cy="1506283"/>
          </a:xfrm>
          <a:prstGeom prst="rect">
            <a:avLst/>
          </a:prstGeom>
        </p:spPr>
      </p:pic>
      <p:pic>
        <p:nvPicPr>
          <p:cNvPr id="3" name="Picture 2">
            <a:extLst>
              <a:ext uri="{FF2B5EF4-FFF2-40B4-BE49-F238E27FC236}">
                <a16:creationId xmlns:a16="http://schemas.microsoft.com/office/drawing/2014/main" id="{A6F1FF7B-E2A1-E997-D15B-22B291F38C39}"/>
              </a:ext>
            </a:extLst>
          </p:cNvPr>
          <p:cNvPicPr>
            <a:picLocks noChangeAspect="1"/>
          </p:cNvPicPr>
          <p:nvPr/>
        </p:nvPicPr>
        <p:blipFill>
          <a:blip r:embed="rId3"/>
          <a:stretch>
            <a:fillRect/>
          </a:stretch>
        </p:blipFill>
        <p:spPr>
          <a:xfrm>
            <a:off x="3356055" y="5790209"/>
            <a:ext cx="2102848" cy="342344"/>
          </a:xfrm>
          <a:prstGeom prst="rect">
            <a:avLst/>
          </a:prstGeom>
        </p:spPr>
      </p:pic>
    </p:spTree>
    <p:extLst>
      <p:ext uri="{BB962C8B-B14F-4D97-AF65-F5344CB8AC3E}">
        <p14:creationId xmlns:p14="http://schemas.microsoft.com/office/powerpoint/2010/main" val="5249576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67733B-8B49-8257-95E4-5F3E6372B3FA}"/>
              </a:ext>
            </a:extLst>
          </p:cNvPr>
          <p:cNvSpPr>
            <a:spLocks noGrp="1"/>
          </p:cNvSpPr>
          <p:nvPr>
            <p:ph type="title"/>
          </p:nvPr>
        </p:nvSpPr>
        <p:spPr/>
        <p:txBody>
          <a:bodyPr/>
          <a:lstStyle/>
          <a:p>
            <a:r>
              <a:rPr lang="en-US" dirty="0"/>
              <a:t>Contd..</a:t>
            </a:r>
            <a:endParaRPr lang="en-GB" dirty="0"/>
          </a:p>
        </p:txBody>
      </p:sp>
      <p:pic>
        <p:nvPicPr>
          <p:cNvPr id="6" name="Content Placeholder 5">
            <a:extLst>
              <a:ext uri="{FF2B5EF4-FFF2-40B4-BE49-F238E27FC236}">
                <a16:creationId xmlns:a16="http://schemas.microsoft.com/office/drawing/2014/main" id="{92D93F13-09F9-F5AE-E97C-C2C619CE8817}"/>
              </a:ext>
            </a:extLst>
          </p:cNvPr>
          <p:cNvPicPr>
            <a:picLocks noGrp="1" noChangeAspect="1"/>
          </p:cNvPicPr>
          <p:nvPr>
            <p:ph idx="1"/>
          </p:nvPr>
        </p:nvPicPr>
        <p:blipFill>
          <a:blip r:embed="rId2"/>
          <a:stretch>
            <a:fillRect/>
          </a:stretch>
        </p:blipFill>
        <p:spPr>
          <a:xfrm>
            <a:off x="485105" y="811369"/>
            <a:ext cx="8293136" cy="3883295"/>
          </a:xfrm>
        </p:spPr>
      </p:pic>
      <p:sp>
        <p:nvSpPr>
          <p:cNvPr id="4" name="Slide Number Placeholder 3">
            <a:extLst>
              <a:ext uri="{FF2B5EF4-FFF2-40B4-BE49-F238E27FC236}">
                <a16:creationId xmlns:a16="http://schemas.microsoft.com/office/drawing/2014/main" id="{3A0C81F2-68F6-555C-5EB8-7666026D5DF8}"/>
              </a:ext>
            </a:extLst>
          </p:cNvPr>
          <p:cNvSpPr>
            <a:spLocks noGrp="1"/>
          </p:cNvSpPr>
          <p:nvPr>
            <p:ph type="sldNum" sz="quarter" idx="12"/>
          </p:nvPr>
        </p:nvSpPr>
        <p:spPr/>
        <p:txBody>
          <a:bodyPr/>
          <a:lstStyle/>
          <a:p>
            <a:fld id="{5FF01793-B4B6-4D8C-921A-1DD513EF0474}" type="slidenum">
              <a:rPr lang="en-IN" smtClean="0"/>
              <a:pPr/>
              <a:t>66</a:t>
            </a:fld>
            <a:endParaRPr lang="en-IN" dirty="0"/>
          </a:p>
        </p:txBody>
      </p:sp>
      <p:pic>
        <p:nvPicPr>
          <p:cNvPr id="8" name="Picture 7">
            <a:extLst>
              <a:ext uri="{FF2B5EF4-FFF2-40B4-BE49-F238E27FC236}">
                <a16:creationId xmlns:a16="http://schemas.microsoft.com/office/drawing/2014/main" id="{ABED12AC-B677-B3D7-A743-134AFDA58283}"/>
              </a:ext>
            </a:extLst>
          </p:cNvPr>
          <p:cNvPicPr>
            <a:picLocks noChangeAspect="1"/>
          </p:cNvPicPr>
          <p:nvPr/>
        </p:nvPicPr>
        <p:blipFill>
          <a:blip r:embed="rId3"/>
          <a:stretch>
            <a:fillRect/>
          </a:stretch>
        </p:blipFill>
        <p:spPr>
          <a:xfrm>
            <a:off x="485104" y="4694664"/>
            <a:ext cx="8346545" cy="1888464"/>
          </a:xfrm>
          <a:prstGeom prst="rect">
            <a:avLst/>
          </a:prstGeom>
        </p:spPr>
      </p:pic>
      <p:pic>
        <p:nvPicPr>
          <p:cNvPr id="3" name="Picture 2">
            <a:extLst>
              <a:ext uri="{FF2B5EF4-FFF2-40B4-BE49-F238E27FC236}">
                <a16:creationId xmlns:a16="http://schemas.microsoft.com/office/drawing/2014/main" id="{D4AB04C9-F23E-0057-5FC4-1FA58922F43E}"/>
              </a:ext>
            </a:extLst>
          </p:cNvPr>
          <p:cNvPicPr>
            <a:picLocks noChangeAspect="1"/>
          </p:cNvPicPr>
          <p:nvPr/>
        </p:nvPicPr>
        <p:blipFill>
          <a:blip r:embed="rId4"/>
          <a:stretch>
            <a:fillRect/>
          </a:stretch>
        </p:blipFill>
        <p:spPr>
          <a:xfrm>
            <a:off x="9191144" y="1034806"/>
            <a:ext cx="2102848" cy="342344"/>
          </a:xfrm>
          <a:prstGeom prst="rect">
            <a:avLst/>
          </a:prstGeom>
        </p:spPr>
      </p:pic>
      <p:pic>
        <p:nvPicPr>
          <p:cNvPr id="5" name="Picture 4">
            <a:extLst>
              <a:ext uri="{FF2B5EF4-FFF2-40B4-BE49-F238E27FC236}">
                <a16:creationId xmlns:a16="http://schemas.microsoft.com/office/drawing/2014/main" id="{24C3D13D-983B-706D-D917-C46533305CC3}"/>
              </a:ext>
            </a:extLst>
          </p:cNvPr>
          <p:cNvPicPr>
            <a:picLocks noChangeAspect="1"/>
          </p:cNvPicPr>
          <p:nvPr/>
        </p:nvPicPr>
        <p:blipFill>
          <a:blip r:embed="rId5"/>
          <a:stretch>
            <a:fillRect/>
          </a:stretch>
        </p:blipFill>
        <p:spPr>
          <a:xfrm>
            <a:off x="8063139" y="1848741"/>
            <a:ext cx="3951748" cy="629189"/>
          </a:xfrm>
          <a:prstGeom prst="rect">
            <a:avLst/>
          </a:prstGeom>
        </p:spPr>
      </p:pic>
      <p:pic>
        <p:nvPicPr>
          <p:cNvPr id="9" name="Picture 8">
            <a:extLst>
              <a:ext uri="{FF2B5EF4-FFF2-40B4-BE49-F238E27FC236}">
                <a16:creationId xmlns:a16="http://schemas.microsoft.com/office/drawing/2014/main" id="{C7548776-BE23-67EE-2A62-306CC83F8A66}"/>
              </a:ext>
            </a:extLst>
          </p:cNvPr>
          <p:cNvPicPr>
            <a:picLocks noChangeAspect="1"/>
          </p:cNvPicPr>
          <p:nvPr/>
        </p:nvPicPr>
        <p:blipFill>
          <a:blip r:embed="rId6"/>
          <a:stretch>
            <a:fillRect/>
          </a:stretch>
        </p:blipFill>
        <p:spPr>
          <a:xfrm>
            <a:off x="7138680" y="2634927"/>
            <a:ext cx="4876207" cy="629188"/>
          </a:xfrm>
          <a:prstGeom prst="rect">
            <a:avLst/>
          </a:prstGeom>
        </p:spPr>
      </p:pic>
    </p:spTree>
    <p:extLst>
      <p:ext uri="{BB962C8B-B14F-4D97-AF65-F5344CB8AC3E}">
        <p14:creationId xmlns:p14="http://schemas.microsoft.com/office/powerpoint/2010/main" val="107434435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475F36-3C7B-0BDE-240E-BF010E562B37}"/>
              </a:ext>
            </a:extLst>
          </p:cNvPr>
          <p:cNvSpPr>
            <a:spLocks noGrp="1"/>
          </p:cNvSpPr>
          <p:nvPr>
            <p:ph type="title"/>
          </p:nvPr>
        </p:nvSpPr>
        <p:spPr/>
        <p:txBody>
          <a:bodyPr/>
          <a:lstStyle/>
          <a:p>
            <a:endParaRPr lang="en-GB"/>
          </a:p>
        </p:txBody>
      </p:sp>
      <p:pic>
        <p:nvPicPr>
          <p:cNvPr id="6" name="Content Placeholder 5">
            <a:extLst>
              <a:ext uri="{FF2B5EF4-FFF2-40B4-BE49-F238E27FC236}">
                <a16:creationId xmlns:a16="http://schemas.microsoft.com/office/drawing/2014/main" id="{B2666D5F-62D2-37B3-481E-15E506026430}"/>
              </a:ext>
            </a:extLst>
          </p:cNvPr>
          <p:cNvPicPr>
            <a:picLocks noGrp="1" noChangeAspect="1"/>
          </p:cNvPicPr>
          <p:nvPr>
            <p:ph idx="1"/>
          </p:nvPr>
        </p:nvPicPr>
        <p:blipFill>
          <a:blip r:embed="rId2"/>
          <a:stretch>
            <a:fillRect/>
          </a:stretch>
        </p:blipFill>
        <p:spPr>
          <a:xfrm>
            <a:off x="970672" y="220487"/>
            <a:ext cx="8679765" cy="6427504"/>
          </a:xfrm>
        </p:spPr>
      </p:pic>
      <p:sp>
        <p:nvSpPr>
          <p:cNvPr id="4" name="Slide Number Placeholder 3">
            <a:extLst>
              <a:ext uri="{FF2B5EF4-FFF2-40B4-BE49-F238E27FC236}">
                <a16:creationId xmlns:a16="http://schemas.microsoft.com/office/drawing/2014/main" id="{0E77F714-866E-86BD-C7CA-F696F536F7F2}"/>
              </a:ext>
            </a:extLst>
          </p:cNvPr>
          <p:cNvSpPr>
            <a:spLocks noGrp="1"/>
          </p:cNvSpPr>
          <p:nvPr>
            <p:ph type="sldNum" sz="quarter" idx="12"/>
          </p:nvPr>
        </p:nvSpPr>
        <p:spPr/>
        <p:txBody>
          <a:bodyPr/>
          <a:lstStyle/>
          <a:p>
            <a:fld id="{5FF01793-B4B6-4D8C-921A-1DD513EF0474}" type="slidenum">
              <a:rPr lang="en-IN" smtClean="0"/>
              <a:pPr/>
              <a:t>67</a:t>
            </a:fld>
            <a:endParaRPr lang="en-IN" dirty="0"/>
          </a:p>
        </p:txBody>
      </p:sp>
    </p:spTree>
    <p:extLst>
      <p:ext uri="{BB962C8B-B14F-4D97-AF65-F5344CB8AC3E}">
        <p14:creationId xmlns:p14="http://schemas.microsoft.com/office/powerpoint/2010/main" val="4276019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Contd..</a:t>
            </a:r>
            <a:endParaRPr lang="en-IN" dirty="0"/>
          </a:p>
        </p:txBody>
      </p:sp>
      <p:pic>
        <p:nvPicPr>
          <p:cNvPr id="5" name="Content Placeholder 4"/>
          <p:cNvPicPr>
            <a:picLocks noGrp="1" noChangeAspect="1"/>
          </p:cNvPicPr>
          <p:nvPr>
            <p:ph idx="1"/>
          </p:nvPr>
        </p:nvPicPr>
        <p:blipFill>
          <a:blip r:embed="rId2"/>
          <a:stretch>
            <a:fillRect/>
          </a:stretch>
        </p:blipFill>
        <p:spPr>
          <a:xfrm>
            <a:off x="1580606" y="811370"/>
            <a:ext cx="8037263" cy="6046630"/>
          </a:xfrm>
          <a:prstGeom prst="rect">
            <a:avLst/>
          </a:prstGeom>
        </p:spPr>
      </p:pic>
      <p:sp>
        <p:nvSpPr>
          <p:cNvPr id="4" name="Slide Number Placeholder 3"/>
          <p:cNvSpPr>
            <a:spLocks noGrp="1"/>
          </p:cNvSpPr>
          <p:nvPr>
            <p:ph type="sldNum" sz="quarter" idx="12"/>
          </p:nvPr>
        </p:nvSpPr>
        <p:spPr/>
        <p:txBody>
          <a:bodyPr/>
          <a:lstStyle/>
          <a:p>
            <a:fld id="{5FF01793-B4B6-4D8C-921A-1DD513EF0474}" type="slidenum">
              <a:rPr lang="en-IN" smtClean="0"/>
              <a:pPr/>
              <a:t>7</a:t>
            </a:fld>
            <a:endParaRPr lang="en-IN" dirty="0"/>
          </a:p>
        </p:txBody>
      </p:sp>
    </p:spTree>
    <p:extLst>
      <p:ext uri="{BB962C8B-B14F-4D97-AF65-F5344CB8AC3E}">
        <p14:creationId xmlns:p14="http://schemas.microsoft.com/office/powerpoint/2010/main" val="33869350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Broadcast</a:t>
            </a:r>
          </a:p>
        </p:txBody>
      </p:sp>
      <p:sp>
        <p:nvSpPr>
          <p:cNvPr id="3" name="Content Placeholder 2"/>
          <p:cNvSpPr>
            <a:spLocks noGrp="1"/>
          </p:cNvSpPr>
          <p:nvPr>
            <p:ph idx="1"/>
          </p:nvPr>
        </p:nvSpPr>
        <p:spPr/>
        <p:txBody>
          <a:bodyPr/>
          <a:lstStyle/>
          <a:p>
            <a:r>
              <a:rPr lang="en-US" dirty="0"/>
              <a:t>The information is only sent in one direction. It is only the broadcast station that sends information to the radio or TV receivers; the listeners (or viewers) do not transmit any information back to the broadcast station.</a:t>
            </a:r>
          </a:p>
          <a:p>
            <a:r>
              <a:rPr lang="en-US" dirty="0"/>
              <a:t>The transmitted information is the same for all users.</a:t>
            </a:r>
          </a:p>
          <a:p>
            <a:r>
              <a:rPr lang="en-US" dirty="0"/>
              <a:t>The information is transmitted continuously.</a:t>
            </a:r>
          </a:p>
          <a:p>
            <a:r>
              <a:rPr lang="en-US" dirty="0"/>
              <a:t>In many cases, multiple transmitters send the same information. This is especially true in Europe, where national broadcast networks cover a whole country and broadcast the same program in every part of that country.</a:t>
            </a:r>
          </a:p>
        </p:txBody>
      </p:sp>
      <p:pic>
        <p:nvPicPr>
          <p:cNvPr id="4" name="Picture 3"/>
          <p:cNvPicPr>
            <a:picLocks noChangeAspect="1"/>
          </p:cNvPicPr>
          <p:nvPr/>
        </p:nvPicPr>
        <p:blipFill>
          <a:blip r:embed="rId2"/>
          <a:stretch>
            <a:fillRect/>
          </a:stretch>
        </p:blipFill>
        <p:spPr>
          <a:xfrm>
            <a:off x="7144421" y="4078053"/>
            <a:ext cx="4562475" cy="2505075"/>
          </a:xfrm>
          <a:prstGeom prst="rect">
            <a:avLst/>
          </a:prstGeom>
        </p:spPr>
      </p:pic>
      <p:sp>
        <p:nvSpPr>
          <p:cNvPr id="5" name="Slide Number Placeholder 4"/>
          <p:cNvSpPr>
            <a:spLocks noGrp="1"/>
          </p:cNvSpPr>
          <p:nvPr>
            <p:ph type="sldNum" sz="quarter" idx="12"/>
          </p:nvPr>
        </p:nvSpPr>
        <p:spPr/>
        <p:txBody>
          <a:bodyPr/>
          <a:lstStyle/>
          <a:p>
            <a:fld id="{5FF01793-B4B6-4D8C-921A-1DD513EF0474}" type="slidenum">
              <a:rPr lang="en-IN" smtClean="0"/>
              <a:pPr/>
              <a:t>8</a:t>
            </a:fld>
            <a:endParaRPr lang="en-IN" dirty="0"/>
          </a:p>
        </p:txBody>
      </p:sp>
    </p:spTree>
    <p:extLst>
      <p:ext uri="{BB962C8B-B14F-4D97-AF65-F5344CB8AC3E}">
        <p14:creationId xmlns:p14="http://schemas.microsoft.com/office/powerpoint/2010/main" val="10750964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Paging</a:t>
            </a:r>
          </a:p>
        </p:txBody>
      </p:sp>
      <p:pic>
        <p:nvPicPr>
          <p:cNvPr id="5" name="Content Placeholder 4"/>
          <p:cNvPicPr>
            <a:picLocks noGrp="1" noChangeAspect="1"/>
          </p:cNvPicPr>
          <p:nvPr>
            <p:ph idx="1"/>
          </p:nvPr>
        </p:nvPicPr>
        <p:blipFill>
          <a:blip r:embed="rId2"/>
          <a:stretch>
            <a:fillRect/>
          </a:stretch>
        </p:blipFill>
        <p:spPr>
          <a:xfrm>
            <a:off x="1288527" y="3295628"/>
            <a:ext cx="3414102" cy="2190772"/>
          </a:xfrm>
          <a:prstGeom prst="rect">
            <a:avLst/>
          </a:prstGeom>
        </p:spPr>
      </p:pic>
      <p:pic>
        <p:nvPicPr>
          <p:cNvPr id="4" name="Picture 3"/>
          <p:cNvPicPr>
            <a:picLocks noChangeAspect="1"/>
          </p:cNvPicPr>
          <p:nvPr/>
        </p:nvPicPr>
        <p:blipFill>
          <a:blip r:embed="rId3"/>
          <a:stretch>
            <a:fillRect/>
          </a:stretch>
        </p:blipFill>
        <p:spPr>
          <a:xfrm>
            <a:off x="5785339" y="3200859"/>
            <a:ext cx="4772025" cy="3257550"/>
          </a:xfrm>
          <a:prstGeom prst="rect">
            <a:avLst/>
          </a:prstGeom>
        </p:spPr>
      </p:pic>
      <p:sp>
        <p:nvSpPr>
          <p:cNvPr id="3" name="Rectangle 2"/>
          <p:cNvSpPr/>
          <p:nvPr/>
        </p:nvSpPr>
        <p:spPr>
          <a:xfrm>
            <a:off x="383177" y="873158"/>
            <a:ext cx="11490960" cy="1723549"/>
          </a:xfrm>
          <a:prstGeom prst="rect">
            <a:avLst/>
          </a:prstGeom>
        </p:spPr>
        <p:txBody>
          <a:bodyPr wrap="square">
            <a:spAutoFit/>
          </a:bodyPr>
          <a:lstStyle/>
          <a:p>
            <a:pPr marL="285750" indent="-285750" algn="just">
              <a:spcBef>
                <a:spcPts val="600"/>
              </a:spcBef>
              <a:buSzPct val="1760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The user can only receive information, but cannot transmit. Consequently, a “call” (message) can only be initiated by the call center, not by the user.</a:t>
            </a:r>
          </a:p>
          <a:p>
            <a:pPr marL="285750" indent="-285750" algn="just">
              <a:spcBef>
                <a:spcPts val="600"/>
              </a:spcBef>
              <a:buSzPct val="1760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The information is intended for, and received by, only a single user.</a:t>
            </a:r>
          </a:p>
          <a:p>
            <a:pPr marL="285750" indent="-285750" algn="just">
              <a:spcBef>
                <a:spcPts val="600"/>
              </a:spcBef>
              <a:buSzPct val="1760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The amount of transmitted information is very small.</a:t>
            </a:r>
            <a:endParaRPr lang="en-IN" sz="2400" dirty="0">
              <a:latin typeface="Times New Roman" panose="02020603050405020304" pitchFamily="18" charset="0"/>
              <a:cs typeface="Times New Roman" panose="02020603050405020304" pitchFamily="18" charset="0"/>
            </a:endParaRPr>
          </a:p>
        </p:txBody>
      </p:sp>
      <p:sp>
        <p:nvSpPr>
          <p:cNvPr id="6" name="Slide Number Placeholder 5"/>
          <p:cNvSpPr>
            <a:spLocks noGrp="1"/>
          </p:cNvSpPr>
          <p:nvPr>
            <p:ph type="sldNum" sz="quarter" idx="12"/>
          </p:nvPr>
        </p:nvSpPr>
        <p:spPr/>
        <p:txBody>
          <a:bodyPr/>
          <a:lstStyle/>
          <a:p>
            <a:fld id="{5FF01793-B4B6-4D8C-921A-1DD513EF0474}" type="slidenum">
              <a:rPr lang="en-IN" smtClean="0"/>
              <a:pPr/>
              <a:t>9</a:t>
            </a:fld>
            <a:endParaRPr lang="en-IN" dirty="0"/>
          </a:p>
        </p:txBody>
      </p:sp>
    </p:spTree>
    <p:extLst>
      <p:ext uri="{BB962C8B-B14F-4D97-AF65-F5344CB8AC3E}">
        <p14:creationId xmlns:p14="http://schemas.microsoft.com/office/powerpoint/2010/main" val="315232563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
  <a:themeElements>
    <a:clrScheme name="Savon">
      <a:dk1>
        <a:sysClr val="windowText" lastClr="000000"/>
      </a:dk1>
      <a:lt1>
        <a:sysClr val="window" lastClr="FFFFFF"/>
      </a:lt1>
      <a:dk2>
        <a:srgbClr val="736059"/>
      </a:dk2>
      <a:lt2>
        <a:srgbClr val="E7E0C7"/>
      </a:lt2>
      <a:accent1>
        <a:srgbClr val="92B0C8"/>
      </a:accent1>
      <a:accent2>
        <a:srgbClr val="E37C3D"/>
      </a:accent2>
      <a:accent3>
        <a:srgbClr val="A5AB81"/>
      </a:accent3>
      <a:accent4>
        <a:srgbClr val="E9B635"/>
      </a:accent4>
      <a:accent5>
        <a:srgbClr val="7BA79D"/>
      </a:accent5>
      <a:accent6>
        <a:srgbClr val="968C8C"/>
      </a:accent6>
      <a:hlink>
        <a:srgbClr val="F7A115"/>
      </a:hlink>
      <a:folHlink>
        <a:srgbClr val="969696"/>
      </a:folHlink>
    </a:clrScheme>
    <a:fontScheme name="Savon">
      <a:majorFont>
        <a:latin typeface="Garamond"/>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aramond"/>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80000"/>
                <a:shade val="100000"/>
                <a:satMod val="300000"/>
              </a:schemeClr>
            </a:gs>
            <a:gs pos="100000">
              <a:schemeClr val="phClr">
                <a:tint val="100000"/>
                <a:shade val="30000"/>
                <a:satMod val="200000"/>
              </a:schemeClr>
            </a:gs>
          </a:gsLst>
          <a:path path="circle">
            <a:fillToRect l="50000" t="50000" r="50000" b="50000"/>
          </a:path>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Savon" id="{1306E473-ED32-493B-A2D0-240A757EDD34}" vid="{3F20CFC1-E34F-405B-AA49-5BE0E194F1B3}"/>
    </a:ext>
  </a:extLst>
</a:theme>
</file>

<file path=ppt/theme/theme2.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14310</TotalTime>
  <Words>3979</Words>
  <Application>Microsoft Office PowerPoint</Application>
  <PresentationFormat>Widescreen</PresentationFormat>
  <Paragraphs>372</Paragraphs>
  <Slides>67</Slides>
  <Notes>2</Notes>
  <HiddenSlides>0</HiddenSlides>
  <MMClips>0</MMClips>
  <ScaleCrop>false</ScaleCrop>
  <HeadingPairs>
    <vt:vector size="6" baseType="variant">
      <vt:variant>
        <vt:lpstr>Fonts Used</vt:lpstr>
      </vt:variant>
      <vt:variant>
        <vt:i4>14</vt:i4>
      </vt:variant>
      <vt:variant>
        <vt:lpstr>Theme</vt:lpstr>
      </vt:variant>
      <vt:variant>
        <vt:i4>2</vt:i4>
      </vt:variant>
      <vt:variant>
        <vt:lpstr>Slide Titles</vt:lpstr>
      </vt:variant>
      <vt:variant>
        <vt:i4>67</vt:i4>
      </vt:variant>
    </vt:vector>
  </HeadingPairs>
  <TitlesOfParts>
    <vt:vector size="83" baseType="lpstr">
      <vt:lpstr>Algerian</vt:lpstr>
      <vt:lpstr>Arial</vt:lpstr>
      <vt:lpstr>Baskerville Old Face</vt:lpstr>
      <vt:lpstr>Bookman Old Style</vt:lpstr>
      <vt:lpstr>Calibri</vt:lpstr>
      <vt:lpstr>Calisto MT</vt:lpstr>
      <vt:lpstr>Century Gothic</vt:lpstr>
      <vt:lpstr>Constantia</vt:lpstr>
      <vt:lpstr>Garamond</vt:lpstr>
      <vt:lpstr>Sitka Small</vt:lpstr>
      <vt:lpstr>Tahoma</vt:lpstr>
      <vt:lpstr>Times New Roman</vt:lpstr>
      <vt:lpstr>Wingdings</vt:lpstr>
      <vt:lpstr>Wingdings 3</vt:lpstr>
      <vt:lpstr>Savon</vt:lpstr>
      <vt:lpstr>Wisp</vt:lpstr>
      <vt:lpstr>Introduction To WCC</vt:lpstr>
      <vt:lpstr>Wireless everywhere…</vt:lpstr>
      <vt:lpstr> What is wireless communication? </vt:lpstr>
      <vt:lpstr>Advantages and disadvantages of WC</vt:lpstr>
      <vt:lpstr>  CURRENT WIRELESS SYSTEMS</vt:lpstr>
      <vt:lpstr>Difference between Wired and Wireless Networks</vt:lpstr>
      <vt:lpstr>Contd..</vt:lpstr>
      <vt:lpstr>Broadcast</vt:lpstr>
      <vt:lpstr>Paging</vt:lpstr>
      <vt:lpstr>Components of cellular network</vt:lpstr>
      <vt:lpstr>Contd..</vt:lpstr>
      <vt:lpstr>Trunking Radio</vt:lpstr>
      <vt:lpstr>Cordless Telephony</vt:lpstr>
      <vt:lpstr>Contd..</vt:lpstr>
      <vt:lpstr>The Difference Between a Cordless &amp; Cellular Phone</vt:lpstr>
      <vt:lpstr> Fixed Wireless Access (FWA)</vt:lpstr>
      <vt:lpstr>Ad-Hoc Networks</vt:lpstr>
      <vt:lpstr>Contd..</vt:lpstr>
      <vt:lpstr>Satellite Communication</vt:lpstr>
      <vt:lpstr>Personal Area N/W &amp; Body area N/w</vt:lpstr>
      <vt:lpstr>Requirements for the Services</vt:lpstr>
      <vt:lpstr>Data Rates</vt:lpstr>
      <vt:lpstr>Range and Number of Users</vt:lpstr>
      <vt:lpstr>Mobility</vt:lpstr>
      <vt:lpstr>Energy Consumption</vt:lpstr>
      <vt:lpstr>Use Of Spectrum</vt:lpstr>
      <vt:lpstr>PowerPoint Presentation</vt:lpstr>
      <vt:lpstr>Direction Of Transmission</vt:lpstr>
      <vt:lpstr>Service Quality</vt:lpstr>
      <vt:lpstr>Economic and Social Aspects</vt:lpstr>
      <vt:lpstr>Contd..</vt:lpstr>
      <vt:lpstr>TECHNICAL CHALLENGES INVOLVED</vt:lpstr>
      <vt:lpstr>Line-of-Sight Propagation</vt:lpstr>
      <vt:lpstr>Multipath Propagation</vt:lpstr>
      <vt:lpstr>Contd..</vt:lpstr>
      <vt:lpstr>Contd..</vt:lpstr>
      <vt:lpstr>Contd..</vt:lpstr>
      <vt:lpstr>Contd..</vt:lpstr>
      <vt:lpstr>PowerPoint Presentation</vt:lpstr>
      <vt:lpstr>PowerPoint Presentation</vt:lpstr>
      <vt:lpstr>Noise-Limited Systems</vt:lpstr>
      <vt:lpstr>Contd..</vt:lpstr>
      <vt:lpstr>PowerPoint Presentation</vt:lpstr>
      <vt:lpstr>Contd..</vt:lpstr>
      <vt:lpstr>Contd..</vt:lpstr>
      <vt:lpstr>Contd..</vt:lpstr>
      <vt:lpstr>Contd..</vt:lpstr>
      <vt:lpstr>Contd..</vt:lpstr>
      <vt:lpstr>PowerPoint Presentation</vt:lpstr>
      <vt:lpstr>Contd..</vt:lpstr>
      <vt:lpstr>Contd..</vt:lpstr>
      <vt:lpstr>Contd..</vt:lpstr>
      <vt:lpstr>Contd..</vt:lpstr>
      <vt:lpstr>Contd..</vt:lpstr>
      <vt:lpstr>Contd..</vt:lpstr>
      <vt:lpstr>Contd..</vt:lpstr>
      <vt:lpstr>Example link budget calculation </vt:lpstr>
      <vt:lpstr>Link budget: AP to Client link </vt:lpstr>
      <vt:lpstr>Opposite direction: Client to AP </vt:lpstr>
      <vt:lpstr>Contd..</vt:lpstr>
      <vt:lpstr>Example 1</vt:lpstr>
      <vt:lpstr>Contd..</vt:lpstr>
      <vt:lpstr>Contd..</vt:lpstr>
      <vt:lpstr> </vt:lpstr>
      <vt:lpstr>Contd..</vt:lpstr>
      <vt:lpstr>Contd..</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deepak nayak</dc:creator>
  <cp:lastModifiedBy>Adesh N D [MAHE-MIT]</cp:lastModifiedBy>
  <cp:revision>822</cp:revision>
  <dcterms:created xsi:type="dcterms:W3CDTF">2020-10-04T13:45:49Z</dcterms:created>
  <dcterms:modified xsi:type="dcterms:W3CDTF">2024-08-29T10:03:46Z</dcterms:modified>
</cp:coreProperties>
</file>